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4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6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FE871-E303-4528-A218-DFE636035A29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C30B-0272-4BAD-8F4B-F67458835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88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DC050-AF05-44C3-A741-EE063ED8D9ED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CC4D7-E0B5-439D-9D03-68F2A1A37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342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670180" y="2192694"/>
            <a:ext cx="5458408" cy="515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61488" y="2841075"/>
            <a:ext cx="3467100" cy="381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aseline="0">
                <a:latin typeface="+mj-lt"/>
              </a:defRPr>
            </a:lvl1pPr>
          </a:lstStyle>
          <a:p>
            <a:pPr lvl="0"/>
            <a:r>
              <a:rPr lang="en-US" dirty="0"/>
              <a:t>Name /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88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" y="0"/>
            <a:ext cx="12189969" cy="6858000"/>
          </a:xfrm>
          <a:prstGeom prst="rect">
            <a:avLst/>
          </a:prstGeom>
        </p:spPr>
      </p:pic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323850"/>
            <a:ext cx="11525250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800">
                <a:latin typeface="+mj-lt"/>
              </a:defRPr>
            </a:lvl4pPr>
            <a:lvl5pPr>
              <a:defRPr sz="2800">
                <a:latin typeface="+mj-lt"/>
              </a:defRPr>
            </a:lvl5pPr>
          </a:lstStyle>
          <a:p>
            <a:pPr lvl="0"/>
            <a:r>
              <a:rPr lang="en-US" dirty="0"/>
              <a:t>Title – Template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1314450"/>
            <a:ext cx="11525250" cy="1752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 - Delete text boxes as required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33375" y="3352800"/>
            <a:ext cx="11525250" cy="175260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bg1"/>
              </a:buClr>
              <a:buFont typeface="Arial" panose="020B0604020202020204" pitchFamily="34" charset="0"/>
              <a:buChar char="-"/>
              <a:defRPr sz="2800" baseline="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r>
              <a:rPr lang="en-US" dirty="0"/>
              <a:t>Delete text boxes as required</a:t>
            </a:r>
          </a:p>
        </p:txBody>
      </p:sp>
    </p:spTree>
    <p:extLst>
      <p:ext uri="{BB962C8B-B14F-4D97-AF65-F5344CB8AC3E}">
        <p14:creationId xmlns:p14="http://schemas.microsoft.com/office/powerpoint/2010/main" val="139537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1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2" r:id="rId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ateway.surpass.com/secureassess/htmldelivery/#!/keyco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Your Remote Assessment</a:t>
            </a:r>
          </a:p>
        </p:txBody>
      </p:sp>
    </p:spTree>
    <p:extLst>
      <p:ext uri="{BB962C8B-B14F-4D97-AF65-F5344CB8AC3E}">
        <p14:creationId xmlns:p14="http://schemas.microsoft.com/office/powerpoint/2010/main" val="256133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1F49F-B255-44A5-BA1B-5EA50A8F5F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Before Starting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08C779-D6C2-43FE-AE7A-CC64655084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2227" y="1383164"/>
            <a:ext cx="11525250" cy="4790259"/>
          </a:xfrm>
        </p:spPr>
        <p:txBody>
          <a:bodyPr/>
          <a:lstStyle/>
          <a:p>
            <a:r>
              <a:rPr lang="en-GB" dirty="0"/>
              <a:t>Please do the following: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Confirm you can hear me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Turn on your camera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Remove any camera background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Position your camera so we can see your head, shoulders and upper torso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Turn on your microphone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Confirm you have a stable internet connection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1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885445-7738-41F6-B629-74C3F308E7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Test Confirmation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59CEC0-56FD-403D-B34C-7183AA5B7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195" y="2245177"/>
            <a:ext cx="4467498" cy="31246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4A53BF-7628-489B-8FC7-944B623758BF}"/>
              </a:ext>
            </a:extLst>
          </p:cNvPr>
          <p:cNvSpPr txBox="1"/>
          <p:nvPr/>
        </p:nvSpPr>
        <p:spPr>
          <a:xfrm>
            <a:off x="592182" y="1069298"/>
            <a:ext cx="103196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2"/>
                </a:solidFill>
              </a:rPr>
              <a:t>Confirm you have your Test Keycode (sent via email)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2"/>
                </a:solidFill>
              </a:rPr>
              <a:t>Confirm the information is correct (name etc.)</a:t>
            </a:r>
          </a:p>
        </p:txBody>
      </p:sp>
    </p:spTree>
    <p:extLst>
      <p:ext uri="{BB962C8B-B14F-4D97-AF65-F5344CB8AC3E}">
        <p14:creationId xmlns:p14="http://schemas.microsoft.com/office/powerpoint/2010/main" val="190966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624D4C-E3B1-4177-BED6-22482B5E6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Guidance for the Assessment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079AE-E879-450B-B39E-81EAF957BF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8353" y="1749877"/>
            <a:ext cx="11525250" cy="454641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Your camera and microphone must stay on throughout the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You must always remain in view of the camera (even during any agreed breaks)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You may not talk during the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You must ensure your environment is quiet and you will not be interrupted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You may not use your mobile phone during the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If you have any questions, please use the “Raise hand” function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40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DA2F0A-B868-43D7-B53F-9CD3D4EB37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Logging into your Test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5E7EB-75D5-4CF5-A605-FABE57BBC4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Open your Internet Browser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Go to the website:  </a:t>
            </a:r>
          </a:p>
          <a:p>
            <a:pPr lvl="1" indent="0">
              <a:buNone/>
            </a:pPr>
            <a:r>
              <a:rPr lang="en-GB" sz="2000" b="0" i="0" dirty="0">
                <a:effectLst/>
                <a:latin typeface="Segoe UI" panose="020B0502040204020203" pitchFamily="34" charset="0"/>
                <a:hlinkClick r:id="rId2" tooltip="https://gateway.surpass.com/secureassess/htmldelivery/#!/keycode"/>
              </a:rPr>
              <a:t>https://gateway.surpass.com/secureassess/htmldelivery/#!/keycode</a:t>
            </a:r>
            <a:endParaRPr lang="en-GB" sz="2400" dirty="0">
              <a:latin typeface="Segoe UI" panose="020B0502040204020203" pitchFamily="34" charset="0"/>
            </a:endParaRPr>
          </a:p>
          <a:p>
            <a:pPr marL="457200" lvl="1" indent="0">
              <a:buNone/>
            </a:pPr>
            <a:r>
              <a:rPr lang="en-GB" sz="2400" b="0" i="0" dirty="0">
                <a:effectLst/>
                <a:latin typeface="Segoe UI" panose="020B0502040204020203" pitchFamily="34" charset="0"/>
              </a:rPr>
              <a:t>You should now see this:</a:t>
            </a:r>
          </a:p>
          <a:p>
            <a:pPr lvl="1" indent="0">
              <a:buNone/>
            </a:pPr>
            <a:endParaRPr lang="en-GB" sz="2000" b="0" i="0" dirty="0">
              <a:effectLst/>
              <a:latin typeface="Segoe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E753AA-A0F6-4FE5-A2AD-31B20D8E5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565" y="2929270"/>
            <a:ext cx="3405051" cy="280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51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DA2F0A-B868-43D7-B53F-9CD3D4EB37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Logging into your Test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5E7EB-75D5-4CF5-A605-FABE57BBC4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Enter the Keycode from your Test Sheet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Click 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Confirm the information on screen is correct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Click 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Enter the PIN :  &lt;INSERT PIN&gt;</a:t>
            </a:r>
          </a:p>
          <a:p>
            <a:endParaRPr lang="en-GB" sz="2400" dirty="0"/>
          </a:p>
          <a:p>
            <a:pPr lvl="1" indent="0">
              <a:buNone/>
            </a:pPr>
            <a:endParaRPr lang="en-GB" sz="2000" b="0" i="0" dirty="0">
              <a:effectLst/>
              <a:latin typeface="Segoe UI" panose="020B05020402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E692B3-868A-4BEC-9BBB-02EC2FE3A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6159" y="480604"/>
            <a:ext cx="2934790" cy="205265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918DB9F-DA6E-4A5F-A16A-12CE78322491}"/>
              </a:ext>
            </a:extLst>
          </p:cNvPr>
          <p:cNvSpPr/>
          <p:nvPr/>
        </p:nvSpPr>
        <p:spPr>
          <a:xfrm>
            <a:off x="7376158" y="2272004"/>
            <a:ext cx="1637213" cy="26125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8D35E4-2833-4A91-90C8-52EB6FD47C0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158" y="2950073"/>
            <a:ext cx="2415540" cy="24752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051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C703E8-128B-4EDE-BD6A-35377FB763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Test Layout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136488-D33A-4A62-957B-7362D4F686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0" y="1705338"/>
            <a:ext cx="5339488" cy="39900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1F5CE0D-5F62-4084-820E-65B153657D85}"/>
              </a:ext>
            </a:extLst>
          </p:cNvPr>
          <p:cNvGrpSpPr/>
          <p:nvPr/>
        </p:nvGrpSpPr>
        <p:grpSpPr>
          <a:xfrm>
            <a:off x="7236821" y="1141738"/>
            <a:ext cx="4171408" cy="824857"/>
            <a:chOff x="7236821" y="1141738"/>
            <a:chExt cx="4171408" cy="8248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B7D3B9-FFBC-414A-B965-5EF4619CF492}"/>
                </a:ext>
              </a:extLst>
            </p:cNvPr>
            <p:cNvSpPr/>
            <p:nvPr/>
          </p:nvSpPr>
          <p:spPr>
            <a:xfrm>
              <a:off x="7236821" y="1609543"/>
              <a:ext cx="1089707" cy="357052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0CA714B-0D2C-428F-93A7-2B38F3466E34}"/>
                </a:ext>
              </a:extLst>
            </p:cNvPr>
            <p:cNvSpPr txBox="1"/>
            <p:nvPr/>
          </p:nvSpPr>
          <p:spPr>
            <a:xfrm>
              <a:off x="8707436" y="1141738"/>
              <a:ext cx="27007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bg2"/>
                  </a:solidFill>
                </a:rPr>
                <a:t>Button to finish and submit your test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9601466-0286-49E9-A612-BAB3327FDDD8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>
              <a:off x="8326528" y="1495681"/>
              <a:ext cx="380908" cy="11386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DE2B2B-F223-4CCB-A69D-74A4CDAF701B}"/>
              </a:ext>
            </a:extLst>
          </p:cNvPr>
          <p:cNvGrpSpPr/>
          <p:nvPr/>
        </p:nvGrpSpPr>
        <p:grpSpPr>
          <a:xfrm>
            <a:off x="7080067" y="4931510"/>
            <a:ext cx="4706985" cy="859691"/>
            <a:chOff x="7080067" y="4931510"/>
            <a:chExt cx="4706985" cy="85969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4FF6EE-ED5D-4ED9-B689-95B37382008B}"/>
                </a:ext>
              </a:extLst>
            </p:cNvPr>
            <p:cNvSpPr/>
            <p:nvPr/>
          </p:nvSpPr>
          <p:spPr>
            <a:xfrm>
              <a:off x="7080067" y="5364481"/>
              <a:ext cx="1637213" cy="42672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FA75F51-2D6A-479F-AC44-A7B04C9170BE}"/>
                </a:ext>
              </a:extLst>
            </p:cNvPr>
            <p:cNvSpPr txBox="1"/>
            <p:nvPr/>
          </p:nvSpPr>
          <p:spPr>
            <a:xfrm>
              <a:off x="9086259" y="4931510"/>
              <a:ext cx="27007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bg2"/>
                  </a:solidFill>
                </a:rPr>
                <a:t>Button to move to next question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177FDB3-032C-441A-A02D-A90C4E3C7A5D}"/>
                </a:ext>
              </a:extLst>
            </p:cNvPr>
            <p:cNvCxnSpPr>
              <a:cxnSpLocks/>
              <a:stCxn id="13" idx="1"/>
            </p:cNvCxnSpPr>
            <p:nvPr/>
          </p:nvCxnSpPr>
          <p:spPr>
            <a:xfrm flipH="1">
              <a:off x="8705351" y="5285453"/>
              <a:ext cx="380908" cy="7748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34D08FB-C711-4F59-8E7D-FF193DCD7DF6}"/>
              </a:ext>
            </a:extLst>
          </p:cNvPr>
          <p:cNvGrpSpPr/>
          <p:nvPr/>
        </p:nvGrpSpPr>
        <p:grpSpPr>
          <a:xfrm>
            <a:off x="811468" y="1966595"/>
            <a:ext cx="2637130" cy="2026651"/>
            <a:chOff x="811468" y="1966595"/>
            <a:chExt cx="2637130" cy="202665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B868F50-6A86-4D59-B33B-CFA92211B0A1}"/>
                </a:ext>
              </a:extLst>
            </p:cNvPr>
            <p:cNvSpPr/>
            <p:nvPr/>
          </p:nvSpPr>
          <p:spPr>
            <a:xfrm>
              <a:off x="2921728" y="1966595"/>
              <a:ext cx="526870" cy="1223553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FC23DE5-506D-4807-9805-7555A50B91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40820" y="2279155"/>
              <a:ext cx="380908" cy="14463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D470E77-EF36-429F-8534-666B57F79F5D}"/>
                </a:ext>
              </a:extLst>
            </p:cNvPr>
            <p:cNvSpPr txBox="1"/>
            <p:nvPr/>
          </p:nvSpPr>
          <p:spPr>
            <a:xfrm>
              <a:off x="811468" y="2054254"/>
              <a:ext cx="204494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bg2"/>
                  </a:solidFill>
                </a:rPr>
                <a:t>Navigation section where you can go back to previously attempted questions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2075090"/>
      </p:ext>
    </p:extLst>
  </p:cSld>
  <p:clrMapOvr>
    <a:masterClrMapping/>
  </p:clrMapOvr>
</p:sld>
</file>

<file path=ppt/theme/theme1.xml><?xml version="1.0" encoding="utf-8"?>
<a:theme xmlns:a="http://schemas.openxmlformats.org/drawingml/2006/main" name="Gateway Qualifications">
  <a:themeElements>
    <a:clrScheme name="Gateway Qualifications 1">
      <a:dk1>
        <a:srgbClr val="4E4E4E"/>
      </a:dk1>
      <a:lt1>
        <a:sysClr val="window" lastClr="FFFFFF"/>
      </a:lt1>
      <a:dk2>
        <a:srgbClr val="2F0B36"/>
      </a:dk2>
      <a:lt2>
        <a:srgbClr val="FFFFFF"/>
      </a:lt2>
      <a:accent1>
        <a:srgbClr val="EA5B0C"/>
      </a:accent1>
      <a:accent2>
        <a:srgbClr val="07A49A"/>
      </a:accent2>
      <a:accent3>
        <a:srgbClr val="51145C"/>
      </a:accent3>
      <a:accent4>
        <a:srgbClr val="F57F3D"/>
      </a:accent4>
      <a:accent5>
        <a:srgbClr val="0ADECF"/>
      </a:accent5>
      <a:accent6>
        <a:srgbClr val="7D1F8D"/>
      </a:accent6>
      <a:hlink>
        <a:srgbClr val="3BF6EA"/>
      </a:hlink>
      <a:folHlink>
        <a:srgbClr val="F9BC9A"/>
      </a:folHlink>
    </a:clrScheme>
    <a:fontScheme name="Gateway Qualifications 1">
      <a:majorFont>
        <a:latin typeface="HelveticaNeueLT Std Lt Ex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Powerpoint Template.potx" id="{BE392A1A-67CD-4686-9C90-CE28A0AA2FCC}" vid="{F605F480-486E-47EA-9AB4-A4640358CD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Powerpoint Template</Template>
  <TotalTime>203</TotalTime>
  <Words>232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HelveticaNeueLT Std Lt Ext</vt:lpstr>
      <vt:lpstr>Segoe UI</vt:lpstr>
      <vt:lpstr>Gateway Qualifications</vt:lpstr>
      <vt:lpstr>Your Remote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Remote Assessment</dc:title>
  <dc:creator>Jodi Garrett</dc:creator>
  <cp:lastModifiedBy>Phil Farrell</cp:lastModifiedBy>
  <cp:revision>10</cp:revision>
  <dcterms:created xsi:type="dcterms:W3CDTF">2021-03-03T10:25:24Z</dcterms:created>
  <dcterms:modified xsi:type="dcterms:W3CDTF">2021-03-04T11:57:24Z</dcterms:modified>
</cp:coreProperties>
</file>