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4" r:id="rId3"/>
    <p:sldMasterId id="2147483686" r:id="rId4"/>
  </p:sldMasterIdLst>
  <p:notesMasterIdLst>
    <p:notesMasterId r:id="rId69"/>
  </p:notesMasterIdLst>
  <p:handoutMasterIdLst>
    <p:handoutMasterId r:id="rId70"/>
  </p:handoutMasterIdLst>
  <p:sldIdLst>
    <p:sldId id="256" r:id="rId5"/>
    <p:sldId id="257" r:id="rId6"/>
    <p:sldId id="319" r:id="rId7"/>
    <p:sldId id="320" r:id="rId8"/>
    <p:sldId id="321" r:id="rId9"/>
    <p:sldId id="332" r:id="rId10"/>
    <p:sldId id="386" r:id="rId11"/>
    <p:sldId id="395" r:id="rId12"/>
    <p:sldId id="352" r:id="rId13"/>
    <p:sldId id="396" r:id="rId14"/>
    <p:sldId id="353" r:id="rId15"/>
    <p:sldId id="277" r:id="rId16"/>
    <p:sldId id="397" r:id="rId17"/>
    <p:sldId id="384" r:id="rId18"/>
    <p:sldId id="278" r:id="rId19"/>
    <p:sldId id="354" r:id="rId20"/>
    <p:sldId id="357" r:id="rId21"/>
    <p:sldId id="387" r:id="rId22"/>
    <p:sldId id="388" r:id="rId23"/>
    <p:sldId id="356" r:id="rId24"/>
    <p:sldId id="358" r:id="rId25"/>
    <p:sldId id="361" r:id="rId26"/>
    <p:sldId id="362" r:id="rId27"/>
    <p:sldId id="363" r:id="rId28"/>
    <p:sldId id="359" r:id="rId29"/>
    <p:sldId id="364" r:id="rId30"/>
    <p:sldId id="399" r:id="rId31"/>
    <p:sldId id="398" r:id="rId32"/>
    <p:sldId id="385" r:id="rId33"/>
    <p:sldId id="367" r:id="rId34"/>
    <p:sldId id="368" r:id="rId35"/>
    <p:sldId id="366" r:id="rId36"/>
    <p:sldId id="365" r:id="rId37"/>
    <p:sldId id="369" r:id="rId38"/>
    <p:sldId id="370" r:id="rId39"/>
    <p:sldId id="371" r:id="rId40"/>
    <p:sldId id="372" r:id="rId41"/>
    <p:sldId id="389" r:id="rId42"/>
    <p:sldId id="390" r:id="rId43"/>
    <p:sldId id="373" r:id="rId44"/>
    <p:sldId id="374" r:id="rId45"/>
    <p:sldId id="400" r:id="rId46"/>
    <p:sldId id="401" r:id="rId47"/>
    <p:sldId id="281" r:id="rId48"/>
    <p:sldId id="260" r:id="rId49"/>
    <p:sldId id="375" r:id="rId50"/>
    <p:sldId id="376" r:id="rId51"/>
    <p:sldId id="402" r:id="rId52"/>
    <p:sldId id="403" r:id="rId53"/>
    <p:sldId id="383" r:id="rId54"/>
    <p:sldId id="404" r:id="rId55"/>
    <p:sldId id="381" r:id="rId56"/>
    <p:sldId id="382" r:id="rId57"/>
    <p:sldId id="282" r:id="rId58"/>
    <p:sldId id="284" r:id="rId59"/>
    <p:sldId id="286" r:id="rId60"/>
    <p:sldId id="288" r:id="rId61"/>
    <p:sldId id="378" r:id="rId62"/>
    <p:sldId id="379" r:id="rId63"/>
    <p:sldId id="393" r:id="rId64"/>
    <p:sldId id="380" r:id="rId65"/>
    <p:sldId id="405" r:id="rId66"/>
    <p:sldId id="377" r:id="rId67"/>
    <p:sldId id="394" r:id="rId68"/>
  </p:sldIdLst>
  <p:sldSz cx="12192000" cy="6858000"/>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a:srgbClr val="51145C"/>
    <a:srgbClr val="00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DEDA8-07FB-42AA-AD6D-80FFE9856D9A}" v="533" dt="2021-04-30T15:16:02.47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1625" autoAdjust="0"/>
  </p:normalViewPr>
  <p:slideViewPr>
    <p:cSldViewPr>
      <p:cViewPr varScale="1">
        <p:scale>
          <a:sx n="93" d="100"/>
          <a:sy n="93" d="100"/>
        </p:scale>
        <p:origin x="1152" y="84"/>
      </p:cViewPr>
      <p:guideLst>
        <p:guide orient="horz" pos="2160"/>
        <p:guide pos="3840"/>
      </p:guideLst>
    </p:cSldViewPr>
  </p:slideViewPr>
  <p:notesTextViewPr>
    <p:cViewPr>
      <p:scale>
        <a:sx n="1" d="1"/>
        <a:sy n="1" d="1"/>
      </p:scale>
      <p:origin x="0" y="-558"/>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672D5-1F92-425D-AB73-3A008C486B6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AE80D1D9-66BD-4230-B3F8-04A6C1688B4E}">
      <dgm:prSet phldrT="[Text]"/>
      <dgm:spPr>
        <a:solidFill>
          <a:schemeClr val="accent6">
            <a:lumMod val="20000"/>
            <a:lumOff val="80000"/>
          </a:schemeClr>
        </a:solidFill>
      </dgm:spPr>
      <dgm:t>
        <a:bodyPr/>
        <a:lstStyle/>
        <a:p>
          <a:r>
            <a:rPr lang="en-GB" dirty="0">
              <a:solidFill>
                <a:schemeClr val="tx1"/>
              </a:solidFill>
              <a:latin typeface="Arial" panose="020B0604020202020204" pitchFamily="34" charset="0"/>
              <a:cs typeface="Arial" panose="020B0604020202020204" pitchFamily="34" charset="0"/>
            </a:rPr>
            <a:t>Application Examples</a:t>
          </a:r>
        </a:p>
      </dgm:t>
    </dgm:pt>
    <dgm:pt modelId="{685165ED-1967-44E8-8CBA-A29693BAB7FE}" type="parTrans" cxnId="{ED4BEB2F-B4AA-48EB-B727-8D08CE91E0D3}">
      <dgm:prSet/>
      <dgm:spPr/>
      <dgm:t>
        <a:bodyPr/>
        <a:lstStyle/>
        <a:p>
          <a:endParaRPr lang="en-GB"/>
        </a:p>
      </dgm:t>
    </dgm:pt>
    <dgm:pt modelId="{EC6328E0-97F3-48B1-8B4D-664D9AAA40B4}" type="sibTrans" cxnId="{ED4BEB2F-B4AA-48EB-B727-8D08CE91E0D3}">
      <dgm:prSet/>
      <dgm:spPr/>
      <dgm:t>
        <a:bodyPr/>
        <a:lstStyle/>
        <a:p>
          <a:endParaRPr lang="en-GB"/>
        </a:p>
      </dgm:t>
    </dgm:pt>
    <dgm:pt modelId="{A0DC07BC-FBFC-4AFC-B83F-386ED8B17A88}">
      <dgm:prSet phldrT="[Text]"/>
      <dgm:spPr>
        <a:solidFill>
          <a:srgbClr val="EA5B0C"/>
        </a:solidFill>
      </dgm:spPr>
      <dgm:t>
        <a:bodyPr/>
        <a:lstStyle/>
        <a:p>
          <a:r>
            <a:rPr lang="en-GB" dirty="0">
              <a:latin typeface="Arial" panose="020B0604020202020204" pitchFamily="34" charset="0"/>
              <a:cs typeface="Arial" panose="020B0604020202020204" pitchFamily="34" charset="0"/>
            </a:rPr>
            <a:t>Word</a:t>
          </a:r>
        </a:p>
      </dgm:t>
    </dgm:pt>
    <dgm:pt modelId="{6BDCCDED-06F9-4347-BF4A-A08A5C893915}" type="parTrans" cxnId="{4BE224A1-5C74-4596-AD8F-266488FFA8EC}">
      <dgm:prSet/>
      <dgm:spPr>
        <a:solidFill>
          <a:schemeClr val="accent6">
            <a:lumMod val="20000"/>
            <a:lumOff val="80000"/>
          </a:schemeClr>
        </a:solidFill>
      </dgm:spPr>
      <dgm:t>
        <a:bodyPr/>
        <a:lstStyle/>
        <a:p>
          <a:endParaRPr lang="en-GB"/>
        </a:p>
      </dgm:t>
    </dgm:pt>
    <dgm:pt modelId="{5192D6B7-8897-403F-9977-F6FE76223F67}" type="sibTrans" cxnId="{4BE224A1-5C74-4596-AD8F-266488FFA8EC}">
      <dgm:prSet/>
      <dgm:spPr/>
      <dgm:t>
        <a:bodyPr/>
        <a:lstStyle/>
        <a:p>
          <a:endParaRPr lang="en-GB"/>
        </a:p>
      </dgm:t>
    </dgm:pt>
    <dgm:pt modelId="{728A0C65-35F7-42F1-BF9E-53BFB1FCF357}">
      <dgm:prSet phldrT="[Text]"/>
      <dgm:spPr>
        <a:solidFill>
          <a:srgbClr val="EA5B0C"/>
        </a:solidFill>
      </dgm:spPr>
      <dgm:t>
        <a:bodyPr/>
        <a:lstStyle/>
        <a:p>
          <a:r>
            <a:rPr lang="en-GB" dirty="0">
              <a:latin typeface="Arial" panose="020B0604020202020204" pitchFamily="34" charset="0"/>
              <a:cs typeface="Arial" panose="020B0604020202020204" pitchFamily="34" charset="0"/>
            </a:rPr>
            <a:t>Excel </a:t>
          </a:r>
        </a:p>
      </dgm:t>
    </dgm:pt>
    <dgm:pt modelId="{74A56D86-AE88-4547-ADD6-A6A650BE927C}" type="parTrans" cxnId="{B8233757-2D74-430F-A344-A4EC8361F620}">
      <dgm:prSet/>
      <dgm:spPr>
        <a:solidFill>
          <a:schemeClr val="accent6">
            <a:lumMod val="20000"/>
            <a:lumOff val="80000"/>
          </a:schemeClr>
        </a:solidFill>
      </dgm:spPr>
      <dgm:t>
        <a:bodyPr/>
        <a:lstStyle/>
        <a:p>
          <a:endParaRPr lang="en-GB"/>
        </a:p>
      </dgm:t>
    </dgm:pt>
    <dgm:pt modelId="{85AA40D9-CC5C-44A9-963F-DAB2BFAF878F}" type="sibTrans" cxnId="{B8233757-2D74-430F-A344-A4EC8361F620}">
      <dgm:prSet/>
      <dgm:spPr/>
      <dgm:t>
        <a:bodyPr/>
        <a:lstStyle/>
        <a:p>
          <a:endParaRPr lang="en-GB"/>
        </a:p>
      </dgm:t>
    </dgm:pt>
    <dgm:pt modelId="{7198382E-0B54-4DF1-864E-B7898E0F53A1}">
      <dgm:prSet phldrT="[Text]"/>
      <dgm:spPr>
        <a:solidFill>
          <a:srgbClr val="EA5B0C"/>
        </a:solidFill>
      </dgm:spPr>
      <dgm:t>
        <a:bodyPr/>
        <a:lstStyle/>
        <a:p>
          <a:r>
            <a:rPr lang="en-GB" dirty="0">
              <a:latin typeface="Arial" panose="020B0604020202020204" pitchFamily="34" charset="0"/>
              <a:cs typeface="Arial" panose="020B0604020202020204" pitchFamily="34" charset="0"/>
            </a:rPr>
            <a:t>PowerPoint</a:t>
          </a:r>
        </a:p>
      </dgm:t>
    </dgm:pt>
    <dgm:pt modelId="{B1565690-0DC0-4A17-8333-3F142025E2F9}" type="parTrans" cxnId="{D982D8E6-02C6-4582-94A3-336E8210E3DB}">
      <dgm:prSet/>
      <dgm:spPr>
        <a:solidFill>
          <a:schemeClr val="accent6">
            <a:lumMod val="20000"/>
            <a:lumOff val="80000"/>
          </a:schemeClr>
        </a:solidFill>
      </dgm:spPr>
      <dgm:t>
        <a:bodyPr/>
        <a:lstStyle/>
        <a:p>
          <a:endParaRPr lang="en-GB"/>
        </a:p>
      </dgm:t>
    </dgm:pt>
    <dgm:pt modelId="{F6360F78-31A6-46E7-9576-5A5158D882A7}" type="sibTrans" cxnId="{D982D8E6-02C6-4582-94A3-336E8210E3DB}">
      <dgm:prSet/>
      <dgm:spPr/>
      <dgm:t>
        <a:bodyPr/>
        <a:lstStyle/>
        <a:p>
          <a:endParaRPr lang="en-GB"/>
        </a:p>
      </dgm:t>
    </dgm:pt>
    <dgm:pt modelId="{31AC1860-E8AC-4867-844B-3165AD3E914F}">
      <dgm:prSet phldrT="[Text]"/>
      <dgm:spPr>
        <a:solidFill>
          <a:srgbClr val="EA5B0C"/>
        </a:solidFill>
      </dgm:spPr>
      <dgm:t>
        <a:bodyPr/>
        <a:lstStyle/>
        <a:p>
          <a:r>
            <a:rPr lang="en-GB" dirty="0">
              <a:latin typeface="Arial" panose="020B0604020202020204" pitchFamily="34" charset="0"/>
              <a:cs typeface="Arial" panose="020B0604020202020204" pitchFamily="34" charset="0"/>
            </a:rPr>
            <a:t>Photoshop</a:t>
          </a:r>
        </a:p>
      </dgm:t>
    </dgm:pt>
    <dgm:pt modelId="{617BF5E7-EC57-4302-BE74-7F97714F5D4D}" type="parTrans" cxnId="{93AC7C20-F227-406B-98D2-98812617FA9E}">
      <dgm:prSet/>
      <dgm:spPr>
        <a:solidFill>
          <a:schemeClr val="accent6">
            <a:lumMod val="20000"/>
            <a:lumOff val="80000"/>
          </a:schemeClr>
        </a:solidFill>
      </dgm:spPr>
      <dgm:t>
        <a:bodyPr/>
        <a:lstStyle/>
        <a:p>
          <a:endParaRPr lang="en-GB"/>
        </a:p>
      </dgm:t>
    </dgm:pt>
    <dgm:pt modelId="{8064A55C-DE4E-4C29-A83E-AC6058CEB9E0}" type="sibTrans" cxnId="{93AC7C20-F227-406B-98D2-98812617FA9E}">
      <dgm:prSet/>
      <dgm:spPr/>
      <dgm:t>
        <a:bodyPr/>
        <a:lstStyle/>
        <a:p>
          <a:endParaRPr lang="en-GB"/>
        </a:p>
      </dgm:t>
    </dgm:pt>
    <dgm:pt modelId="{F5C25ACF-466F-4309-B274-148AEB66DAD6}">
      <dgm:prSet/>
      <dgm:spPr>
        <a:solidFill>
          <a:srgbClr val="EA5B0C"/>
        </a:solidFill>
      </dgm:spPr>
      <dgm:t>
        <a:bodyPr/>
        <a:lstStyle/>
        <a:p>
          <a:r>
            <a:rPr lang="en-GB" dirty="0">
              <a:latin typeface="Arial" panose="020B0604020202020204" pitchFamily="34" charset="0"/>
              <a:cs typeface="Arial" panose="020B0604020202020204" pitchFamily="34" charset="0"/>
            </a:rPr>
            <a:t>Prezi</a:t>
          </a:r>
        </a:p>
      </dgm:t>
    </dgm:pt>
    <dgm:pt modelId="{78958826-1D23-40F3-8FD6-52C3C7059495}" type="parTrans" cxnId="{69B24353-2977-4EAC-886D-2178B8698DD1}">
      <dgm:prSet/>
      <dgm:spPr>
        <a:solidFill>
          <a:schemeClr val="accent6">
            <a:lumMod val="20000"/>
            <a:lumOff val="80000"/>
          </a:schemeClr>
        </a:solidFill>
      </dgm:spPr>
      <dgm:t>
        <a:bodyPr/>
        <a:lstStyle/>
        <a:p>
          <a:endParaRPr lang="en-GB"/>
        </a:p>
      </dgm:t>
    </dgm:pt>
    <dgm:pt modelId="{DE218DA6-E52B-41C7-8797-1AED59C68E54}" type="sibTrans" cxnId="{69B24353-2977-4EAC-886D-2178B8698DD1}">
      <dgm:prSet/>
      <dgm:spPr/>
      <dgm:t>
        <a:bodyPr/>
        <a:lstStyle/>
        <a:p>
          <a:endParaRPr lang="en-GB"/>
        </a:p>
      </dgm:t>
    </dgm:pt>
    <dgm:pt modelId="{C41BD003-0DD1-4200-88FE-21C0019CE28E}">
      <dgm:prSet/>
      <dgm:spPr>
        <a:solidFill>
          <a:srgbClr val="EA5B0C"/>
        </a:solidFill>
      </dgm:spPr>
      <dgm:t>
        <a:bodyPr/>
        <a:lstStyle/>
        <a:p>
          <a:r>
            <a:rPr lang="en-GB" dirty="0">
              <a:latin typeface="Arial" panose="020B0604020202020204" pitchFamily="34" charset="0"/>
              <a:cs typeface="Arial" panose="020B0604020202020204" pitchFamily="34" charset="0"/>
            </a:rPr>
            <a:t>Animaker</a:t>
          </a:r>
        </a:p>
      </dgm:t>
    </dgm:pt>
    <dgm:pt modelId="{662D4D9B-D139-43BB-B59A-A54D15A982EF}" type="parTrans" cxnId="{A1342463-7433-4F6F-894B-259954054786}">
      <dgm:prSet/>
      <dgm:spPr>
        <a:solidFill>
          <a:schemeClr val="accent6">
            <a:lumMod val="20000"/>
            <a:lumOff val="80000"/>
          </a:schemeClr>
        </a:solidFill>
      </dgm:spPr>
      <dgm:t>
        <a:bodyPr/>
        <a:lstStyle/>
        <a:p>
          <a:endParaRPr lang="en-GB"/>
        </a:p>
      </dgm:t>
    </dgm:pt>
    <dgm:pt modelId="{C1766E3C-3EF6-4457-BC5D-A6A511E392AD}" type="sibTrans" cxnId="{A1342463-7433-4F6F-894B-259954054786}">
      <dgm:prSet/>
      <dgm:spPr/>
      <dgm:t>
        <a:bodyPr/>
        <a:lstStyle/>
        <a:p>
          <a:endParaRPr lang="en-GB"/>
        </a:p>
      </dgm:t>
    </dgm:pt>
    <dgm:pt modelId="{22E52F91-22C8-4B5D-BA9A-13401E9D6C1A}">
      <dgm:prSet/>
      <dgm:spPr>
        <a:solidFill>
          <a:srgbClr val="EA5B0C"/>
        </a:solidFill>
      </dgm:spPr>
      <dgm:t>
        <a:bodyPr/>
        <a:lstStyle/>
        <a:p>
          <a:r>
            <a:rPr lang="en-GB" dirty="0">
              <a:latin typeface="Arial" panose="020B0604020202020204" pitchFamily="34" charset="0"/>
              <a:cs typeface="Arial" panose="020B0604020202020204" pitchFamily="34" charset="0"/>
            </a:rPr>
            <a:t>Canva</a:t>
          </a:r>
        </a:p>
      </dgm:t>
    </dgm:pt>
    <dgm:pt modelId="{A3C0861F-CA6F-4A92-847A-C44162D71316}" type="parTrans" cxnId="{D586A558-597A-4D1C-8875-D591B843A72E}">
      <dgm:prSet/>
      <dgm:spPr>
        <a:solidFill>
          <a:schemeClr val="accent6">
            <a:lumMod val="20000"/>
            <a:lumOff val="80000"/>
          </a:schemeClr>
        </a:solidFill>
      </dgm:spPr>
      <dgm:t>
        <a:bodyPr/>
        <a:lstStyle/>
        <a:p>
          <a:endParaRPr lang="en-GB"/>
        </a:p>
      </dgm:t>
    </dgm:pt>
    <dgm:pt modelId="{0B06A06D-22E5-404A-ABB7-1802C9DE85B3}" type="sibTrans" cxnId="{D586A558-597A-4D1C-8875-D591B843A72E}">
      <dgm:prSet/>
      <dgm:spPr/>
      <dgm:t>
        <a:bodyPr/>
        <a:lstStyle/>
        <a:p>
          <a:endParaRPr lang="en-GB"/>
        </a:p>
      </dgm:t>
    </dgm:pt>
    <dgm:pt modelId="{F1925A5B-43E2-4F00-A6DA-9F6C35143C17}">
      <dgm:prSet/>
      <dgm:spPr>
        <a:solidFill>
          <a:srgbClr val="EA5B0C"/>
        </a:solidFill>
      </dgm:spPr>
      <dgm:t>
        <a:bodyPr/>
        <a:lstStyle/>
        <a:p>
          <a:r>
            <a:rPr lang="en-GB" dirty="0">
              <a:latin typeface="Arial" panose="020B0604020202020204" pitchFamily="34" charset="0"/>
              <a:cs typeface="Arial" panose="020B0604020202020204" pitchFamily="34" charset="0"/>
            </a:rPr>
            <a:t>One Note</a:t>
          </a:r>
        </a:p>
      </dgm:t>
    </dgm:pt>
    <dgm:pt modelId="{5D5135F6-B629-4B9F-847E-2BA4CE070F4C}" type="parTrans" cxnId="{F338567C-0B55-453F-AABC-0921D23F5466}">
      <dgm:prSet/>
      <dgm:spPr>
        <a:solidFill>
          <a:schemeClr val="accent6">
            <a:lumMod val="20000"/>
            <a:lumOff val="80000"/>
          </a:schemeClr>
        </a:solidFill>
      </dgm:spPr>
      <dgm:t>
        <a:bodyPr/>
        <a:lstStyle/>
        <a:p>
          <a:endParaRPr lang="en-GB"/>
        </a:p>
      </dgm:t>
    </dgm:pt>
    <dgm:pt modelId="{FB0894EC-2E16-4F30-B1CB-CBE01DC9634B}" type="sibTrans" cxnId="{F338567C-0B55-453F-AABC-0921D23F5466}">
      <dgm:prSet/>
      <dgm:spPr/>
      <dgm:t>
        <a:bodyPr/>
        <a:lstStyle/>
        <a:p>
          <a:endParaRPr lang="en-GB"/>
        </a:p>
      </dgm:t>
    </dgm:pt>
    <dgm:pt modelId="{62A7FC18-520A-42B5-A5CA-A8F5C5C7CB1E}">
      <dgm:prSet/>
      <dgm:spPr>
        <a:solidFill>
          <a:srgbClr val="EA5B0C"/>
        </a:solidFill>
      </dgm:spPr>
      <dgm:t>
        <a:bodyPr/>
        <a:lstStyle/>
        <a:p>
          <a:r>
            <a:rPr lang="en-GB" dirty="0">
              <a:latin typeface="Arial" panose="020B0604020202020204" pitchFamily="34" charset="0"/>
              <a:cs typeface="Arial" panose="020B0604020202020204" pitchFamily="34" charset="0"/>
            </a:rPr>
            <a:t>Access</a:t>
          </a:r>
        </a:p>
      </dgm:t>
    </dgm:pt>
    <dgm:pt modelId="{040DB885-CE4F-43EF-91BE-67F13509444E}" type="parTrans" cxnId="{B5F3CDB7-090B-48B2-84EB-DAEC62B58E51}">
      <dgm:prSet/>
      <dgm:spPr>
        <a:solidFill>
          <a:schemeClr val="accent6">
            <a:lumMod val="20000"/>
            <a:lumOff val="80000"/>
          </a:schemeClr>
        </a:solidFill>
      </dgm:spPr>
      <dgm:t>
        <a:bodyPr/>
        <a:lstStyle/>
        <a:p>
          <a:endParaRPr lang="en-GB"/>
        </a:p>
      </dgm:t>
    </dgm:pt>
    <dgm:pt modelId="{57072839-89C0-470B-A47F-5FAE5E1EFF8D}" type="sibTrans" cxnId="{B5F3CDB7-090B-48B2-84EB-DAEC62B58E51}">
      <dgm:prSet/>
      <dgm:spPr/>
      <dgm:t>
        <a:bodyPr/>
        <a:lstStyle/>
        <a:p>
          <a:endParaRPr lang="en-GB"/>
        </a:p>
      </dgm:t>
    </dgm:pt>
    <dgm:pt modelId="{063A90B5-6798-44CB-B439-C63AEDC411A1}">
      <dgm:prSet/>
      <dgm:spPr>
        <a:solidFill>
          <a:srgbClr val="EA5B0C"/>
        </a:solidFill>
      </dgm:spPr>
      <dgm:t>
        <a:bodyPr/>
        <a:lstStyle/>
        <a:p>
          <a:r>
            <a:rPr lang="en-GB" dirty="0">
              <a:latin typeface="Arial" panose="020B0604020202020204" pitchFamily="34" charset="0"/>
              <a:cs typeface="Arial" panose="020B0604020202020204" pitchFamily="34" charset="0"/>
            </a:rPr>
            <a:t>WordPress</a:t>
          </a:r>
        </a:p>
      </dgm:t>
    </dgm:pt>
    <dgm:pt modelId="{B072E154-2815-427E-A06E-2110C732F62C}" type="parTrans" cxnId="{9552A4A0-3BB4-47E0-BDCC-4928BFAA94B9}">
      <dgm:prSet/>
      <dgm:spPr>
        <a:solidFill>
          <a:schemeClr val="accent6">
            <a:lumMod val="20000"/>
            <a:lumOff val="80000"/>
          </a:schemeClr>
        </a:solidFill>
      </dgm:spPr>
      <dgm:t>
        <a:bodyPr/>
        <a:lstStyle/>
        <a:p>
          <a:endParaRPr lang="en-GB"/>
        </a:p>
      </dgm:t>
    </dgm:pt>
    <dgm:pt modelId="{5B4648E5-49A4-4ED1-82F3-55B753E5D109}" type="sibTrans" cxnId="{9552A4A0-3BB4-47E0-BDCC-4928BFAA94B9}">
      <dgm:prSet/>
      <dgm:spPr/>
      <dgm:t>
        <a:bodyPr/>
        <a:lstStyle/>
        <a:p>
          <a:endParaRPr lang="en-GB"/>
        </a:p>
      </dgm:t>
    </dgm:pt>
    <dgm:pt modelId="{B8D505E9-D489-4BDC-9117-215CA8B45016}" type="pres">
      <dgm:prSet presAssocID="{5FB672D5-1F92-425D-AB73-3A008C486B69}" presName="Name0" presStyleCnt="0">
        <dgm:presLayoutVars>
          <dgm:chMax val="1"/>
          <dgm:dir/>
          <dgm:animLvl val="ctr"/>
          <dgm:resizeHandles val="exact"/>
        </dgm:presLayoutVars>
      </dgm:prSet>
      <dgm:spPr/>
    </dgm:pt>
    <dgm:pt modelId="{60852C84-E96B-4353-860D-26DEF8A9305B}" type="pres">
      <dgm:prSet presAssocID="{AE80D1D9-66BD-4230-B3F8-04A6C1688B4E}" presName="centerShape" presStyleLbl="node0" presStyleIdx="0" presStyleCnt="1"/>
      <dgm:spPr/>
    </dgm:pt>
    <dgm:pt modelId="{FE43ED6D-7032-46DE-93C3-D0B7D6E066F4}" type="pres">
      <dgm:prSet presAssocID="{6BDCCDED-06F9-4347-BF4A-A08A5C893915}" presName="parTrans" presStyleLbl="sibTrans2D1" presStyleIdx="0" presStyleCnt="10"/>
      <dgm:spPr/>
    </dgm:pt>
    <dgm:pt modelId="{49FB2B4D-4B20-486F-AF54-012365AFBCB7}" type="pres">
      <dgm:prSet presAssocID="{6BDCCDED-06F9-4347-BF4A-A08A5C893915}" presName="connectorText" presStyleLbl="sibTrans2D1" presStyleIdx="0" presStyleCnt="10"/>
      <dgm:spPr/>
    </dgm:pt>
    <dgm:pt modelId="{232C88D8-A7F8-428D-8EE7-05C6F85CD838}" type="pres">
      <dgm:prSet presAssocID="{A0DC07BC-FBFC-4AFC-B83F-386ED8B17A88}" presName="node" presStyleLbl="node1" presStyleIdx="0" presStyleCnt="10">
        <dgm:presLayoutVars>
          <dgm:bulletEnabled val="1"/>
        </dgm:presLayoutVars>
      </dgm:prSet>
      <dgm:spPr/>
    </dgm:pt>
    <dgm:pt modelId="{307A96A5-B844-4A7E-9E5E-3598CF64CD9D}" type="pres">
      <dgm:prSet presAssocID="{74A56D86-AE88-4547-ADD6-A6A650BE927C}" presName="parTrans" presStyleLbl="sibTrans2D1" presStyleIdx="1" presStyleCnt="10"/>
      <dgm:spPr/>
    </dgm:pt>
    <dgm:pt modelId="{8D718B1E-B445-4366-9A07-28FBBC4580E8}" type="pres">
      <dgm:prSet presAssocID="{74A56D86-AE88-4547-ADD6-A6A650BE927C}" presName="connectorText" presStyleLbl="sibTrans2D1" presStyleIdx="1" presStyleCnt="10"/>
      <dgm:spPr/>
    </dgm:pt>
    <dgm:pt modelId="{0C815FD1-B2EE-43D8-AAE7-CC6A68EC5F14}" type="pres">
      <dgm:prSet presAssocID="{728A0C65-35F7-42F1-BF9E-53BFB1FCF357}" presName="node" presStyleLbl="node1" presStyleIdx="1" presStyleCnt="10">
        <dgm:presLayoutVars>
          <dgm:bulletEnabled val="1"/>
        </dgm:presLayoutVars>
      </dgm:prSet>
      <dgm:spPr/>
    </dgm:pt>
    <dgm:pt modelId="{C82A2E34-3936-4972-8FD8-C15264B588FF}" type="pres">
      <dgm:prSet presAssocID="{B1565690-0DC0-4A17-8333-3F142025E2F9}" presName="parTrans" presStyleLbl="sibTrans2D1" presStyleIdx="2" presStyleCnt="10"/>
      <dgm:spPr/>
    </dgm:pt>
    <dgm:pt modelId="{9B56CD1E-2C6B-4011-8401-51ACA54AF013}" type="pres">
      <dgm:prSet presAssocID="{B1565690-0DC0-4A17-8333-3F142025E2F9}" presName="connectorText" presStyleLbl="sibTrans2D1" presStyleIdx="2" presStyleCnt="10"/>
      <dgm:spPr/>
    </dgm:pt>
    <dgm:pt modelId="{A158567A-253E-43FF-9B78-4B36193EAC76}" type="pres">
      <dgm:prSet presAssocID="{7198382E-0B54-4DF1-864E-B7898E0F53A1}" presName="node" presStyleLbl="node1" presStyleIdx="2" presStyleCnt="10">
        <dgm:presLayoutVars>
          <dgm:bulletEnabled val="1"/>
        </dgm:presLayoutVars>
      </dgm:prSet>
      <dgm:spPr/>
    </dgm:pt>
    <dgm:pt modelId="{03EEAF2A-5B76-4325-B9CA-B377CEB90512}" type="pres">
      <dgm:prSet presAssocID="{617BF5E7-EC57-4302-BE74-7F97714F5D4D}" presName="parTrans" presStyleLbl="sibTrans2D1" presStyleIdx="3" presStyleCnt="10"/>
      <dgm:spPr/>
    </dgm:pt>
    <dgm:pt modelId="{90ADFEF4-0DDE-48E7-9B81-A7FEE9469328}" type="pres">
      <dgm:prSet presAssocID="{617BF5E7-EC57-4302-BE74-7F97714F5D4D}" presName="connectorText" presStyleLbl="sibTrans2D1" presStyleIdx="3" presStyleCnt="10"/>
      <dgm:spPr/>
    </dgm:pt>
    <dgm:pt modelId="{DE21077D-906E-48DE-B541-3D20C01F0C2A}" type="pres">
      <dgm:prSet presAssocID="{31AC1860-E8AC-4867-844B-3165AD3E914F}" presName="node" presStyleLbl="node1" presStyleIdx="3" presStyleCnt="10">
        <dgm:presLayoutVars>
          <dgm:bulletEnabled val="1"/>
        </dgm:presLayoutVars>
      </dgm:prSet>
      <dgm:spPr/>
    </dgm:pt>
    <dgm:pt modelId="{C004E107-2060-4008-9052-2BEA5D81DBFD}" type="pres">
      <dgm:prSet presAssocID="{78958826-1D23-40F3-8FD6-52C3C7059495}" presName="parTrans" presStyleLbl="sibTrans2D1" presStyleIdx="4" presStyleCnt="10"/>
      <dgm:spPr/>
    </dgm:pt>
    <dgm:pt modelId="{13B7DF14-646C-4402-817B-B122BC9C3BA4}" type="pres">
      <dgm:prSet presAssocID="{78958826-1D23-40F3-8FD6-52C3C7059495}" presName="connectorText" presStyleLbl="sibTrans2D1" presStyleIdx="4" presStyleCnt="10"/>
      <dgm:spPr/>
    </dgm:pt>
    <dgm:pt modelId="{84D72395-7B92-4714-B3C6-D4636F751107}" type="pres">
      <dgm:prSet presAssocID="{F5C25ACF-466F-4309-B274-148AEB66DAD6}" presName="node" presStyleLbl="node1" presStyleIdx="4" presStyleCnt="10">
        <dgm:presLayoutVars>
          <dgm:bulletEnabled val="1"/>
        </dgm:presLayoutVars>
      </dgm:prSet>
      <dgm:spPr/>
    </dgm:pt>
    <dgm:pt modelId="{CC35E15A-7EF2-4922-ADE8-4CAE7E9638C8}" type="pres">
      <dgm:prSet presAssocID="{662D4D9B-D139-43BB-B59A-A54D15A982EF}" presName="parTrans" presStyleLbl="sibTrans2D1" presStyleIdx="5" presStyleCnt="10"/>
      <dgm:spPr/>
    </dgm:pt>
    <dgm:pt modelId="{1754B379-989A-4B63-827D-0C3D88332DDB}" type="pres">
      <dgm:prSet presAssocID="{662D4D9B-D139-43BB-B59A-A54D15A982EF}" presName="connectorText" presStyleLbl="sibTrans2D1" presStyleIdx="5" presStyleCnt="10"/>
      <dgm:spPr/>
    </dgm:pt>
    <dgm:pt modelId="{F1A017C8-7038-4104-894D-DE27B73B3161}" type="pres">
      <dgm:prSet presAssocID="{C41BD003-0DD1-4200-88FE-21C0019CE28E}" presName="node" presStyleLbl="node1" presStyleIdx="5" presStyleCnt="10">
        <dgm:presLayoutVars>
          <dgm:bulletEnabled val="1"/>
        </dgm:presLayoutVars>
      </dgm:prSet>
      <dgm:spPr/>
    </dgm:pt>
    <dgm:pt modelId="{8F183854-5BDB-4E15-818A-CB1E0F4A9811}" type="pres">
      <dgm:prSet presAssocID="{A3C0861F-CA6F-4A92-847A-C44162D71316}" presName="parTrans" presStyleLbl="sibTrans2D1" presStyleIdx="6" presStyleCnt="10"/>
      <dgm:spPr/>
    </dgm:pt>
    <dgm:pt modelId="{D0CF40F6-4D55-4350-A058-8C37C453D512}" type="pres">
      <dgm:prSet presAssocID="{A3C0861F-CA6F-4A92-847A-C44162D71316}" presName="connectorText" presStyleLbl="sibTrans2D1" presStyleIdx="6" presStyleCnt="10"/>
      <dgm:spPr/>
    </dgm:pt>
    <dgm:pt modelId="{64DDFF2E-D899-4211-B4BD-A69277246D4E}" type="pres">
      <dgm:prSet presAssocID="{22E52F91-22C8-4B5D-BA9A-13401E9D6C1A}" presName="node" presStyleLbl="node1" presStyleIdx="6" presStyleCnt="10">
        <dgm:presLayoutVars>
          <dgm:bulletEnabled val="1"/>
        </dgm:presLayoutVars>
      </dgm:prSet>
      <dgm:spPr/>
    </dgm:pt>
    <dgm:pt modelId="{1A8C0E9D-C771-459F-920F-85DB1AF7CCA7}" type="pres">
      <dgm:prSet presAssocID="{5D5135F6-B629-4B9F-847E-2BA4CE070F4C}" presName="parTrans" presStyleLbl="sibTrans2D1" presStyleIdx="7" presStyleCnt="10"/>
      <dgm:spPr/>
    </dgm:pt>
    <dgm:pt modelId="{EDA3069C-4BCB-475A-945E-7F946A8CFA07}" type="pres">
      <dgm:prSet presAssocID="{5D5135F6-B629-4B9F-847E-2BA4CE070F4C}" presName="connectorText" presStyleLbl="sibTrans2D1" presStyleIdx="7" presStyleCnt="10"/>
      <dgm:spPr/>
    </dgm:pt>
    <dgm:pt modelId="{6A91EAD0-FFD5-4D43-92CC-960ADD43468E}" type="pres">
      <dgm:prSet presAssocID="{F1925A5B-43E2-4F00-A6DA-9F6C35143C17}" presName="node" presStyleLbl="node1" presStyleIdx="7" presStyleCnt="10">
        <dgm:presLayoutVars>
          <dgm:bulletEnabled val="1"/>
        </dgm:presLayoutVars>
      </dgm:prSet>
      <dgm:spPr/>
    </dgm:pt>
    <dgm:pt modelId="{0A83D3A0-D801-477B-A06A-2F1AD88BF6AA}" type="pres">
      <dgm:prSet presAssocID="{040DB885-CE4F-43EF-91BE-67F13509444E}" presName="parTrans" presStyleLbl="sibTrans2D1" presStyleIdx="8" presStyleCnt="10"/>
      <dgm:spPr/>
    </dgm:pt>
    <dgm:pt modelId="{595D5757-E3D7-468E-9B47-EF8DDCD551B5}" type="pres">
      <dgm:prSet presAssocID="{040DB885-CE4F-43EF-91BE-67F13509444E}" presName="connectorText" presStyleLbl="sibTrans2D1" presStyleIdx="8" presStyleCnt="10"/>
      <dgm:spPr/>
    </dgm:pt>
    <dgm:pt modelId="{83004886-85AD-4977-BB0F-65EF824E3FDB}" type="pres">
      <dgm:prSet presAssocID="{62A7FC18-520A-42B5-A5CA-A8F5C5C7CB1E}" presName="node" presStyleLbl="node1" presStyleIdx="8" presStyleCnt="10">
        <dgm:presLayoutVars>
          <dgm:bulletEnabled val="1"/>
        </dgm:presLayoutVars>
      </dgm:prSet>
      <dgm:spPr/>
    </dgm:pt>
    <dgm:pt modelId="{3BC27233-A4F6-4379-BB94-67E390CF7CFB}" type="pres">
      <dgm:prSet presAssocID="{B072E154-2815-427E-A06E-2110C732F62C}" presName="parTrans" presStyleLbl="sibTrans2D1" presStyleIdx="9" presStyleCnt="10"/>
      <dgm:spPr/>
    </dgm:pt>
    <dgm:pt modelId="{F2847477-719B-4849-A0F3-AB3F5E9B32A7}" type="pres">
      <dgm:prSet presAssocID="{B072E154-2815-427E-A06E-2110C732F62C}" presName="connectorText" presStyleLbl="sibTrans2D1" presStyleIdx="9" presStyleCnt="10"/>
      <dgm:spPr/>
    </dgm:pt>
    <dgm:pt modelId="{ABF33E7E-EF01-4C01-8F69-BFACFC2FC69A}" type="pres">
      <dgm:prSet presAssocID="{063A90B5-6798-44CB-B439-C63AEDC411A1}" presName="node" presStyleLbl="node1" presStyleIdx="9" presStyleCnt="10">
        <dgm:presLayoutVars>
          <dgm:bulletEnabled val="1"/>
        </dgm:presLayoutVars>
      </dgm:prSet>
      <dgm:spPr/>
    </dgm:pt>
  </dgm:ptLst>
  <dgm:cxnLst>
    <dgm:cxn modelId="{4A48CA06-EFC6-458E-9005-48EEC3086FDC}" type="presOf" srcId="{B1565690-0DC0-4A17-8333-3F142025E2F9}" destId="{9B56CD1E-2C6B-4011-8401-51ACA54AF013}" srcOrd="1" destOrd="0" presId="urn:microsoft.com/office/officeart/2005/8/layout/radial5"/>
    <dgm:cxn modelId="{97C1F80B-8109-45FA-AD36-56790D226ADA}" type="presOf" srcId="{AE80D1D9-66BD-4230-B3F8-04A6C1688B4E}" destId="{60852C84-E96B-4353-860D-26DEF8A9305B}" srcOrd="0" destOrd="0" presId="urn:microsoft.com/office/officeart/2005/8/layout/radial5"/>
    <dgm:cxn modelId="{DD731C0E-07CE-4DEC-961E-604CB8D498E2}" type="presOf" srcId="{22E52F91-22C8-4B5D-BA9A-13401E9D6C1A}" destId="{64DDFF2E-D899-4211-B4BD-A69277246D4E}" srcOrd="0" destOrd="0" presId="urn:microsoft.com/office/officeart/2005/8/layout/radial5"/>
    <dgm:cxn modelId="{B061D014-D04A-4BF0-87A2-7B376996840A}" type="presOf" srcId="{F1925A5B-43E2-4F00-A6DA-9F6C35143C17}" destId="{6A91EAD0-FFD5-4D43-92CC-960ADD43468E}" srcOrd="0" destOrd="0" presId="urn:microsoft.com/office/officeart/2005/8/layout/radial5"/>
    <dgm:cxn modelId="{E7489516-C7DD-443A-B466-1E340C7C4125}" type="presOf" srcId="{728A0C65-35F7-42F1-BF9E-53BFB1FCF357}" destId="{0C815FD1-B2EE-43D8-AAE7-CC6A68EC5F14}" srcOrd="0" destOrd="0" presId="urn:microsoft.com/office/officeart/2005/8/layout/radial5"/>
    <dgm:cxn modelId="{93AC7C20-F227-406B-98D2-98812617FA9E}" srcId="{AE80D1D9-66BD-4230-B3F8-04A6C1688B4E}" destId="{31AC1860-E8AC-4867-844B-3165AD3E914F}" srcOrd="3" destOrd="0" parTransId="{617BF5E7-EC57-4302-BE74-7F97714F5D4D}" sibTransId="{8064A55C-DE4E-4C29-A83E-AC6058CEB9E0}"/>
    <dgm:cxn modelId="{ED4BEB2F-B4AA-48EB-B727-8D08CE91E0D3}" srcId="{5FB672D5-1F92-425D-AB73-3A008C486B69}" destId="{AE80D1D9-66BD-4230-B3F8-04A6C1688B4E}" srcOrd="0" destOrd="0" parTransId="{685165ED-1967-44E8-8CBA-A29693BAB7FE}" sibTransId="{EC6328E0-97F3-48B1-8B4D-664D9AAA40B4}"/>
    <dgm:cxn modelId="{1CCA1A30-2599-4F6E-AFA8-2E96AD832517}" type="presOf" srcId="{F5C25ACF-466F-4309-B274-148AEB66DAD6}" destId="{84D72395-7B92-4714-B3C6-D4636F751107}" srcOrd="0" destOrd="0" presId="urn:microsoft.com/office/officeart/2005/8/layout/radial5"/>
    <dgm:cxn modelId="{5D761731-BB0A-4C28-A5E3-C3260513A110}" type="presOf" srcId="{662D4D9B-D139-43BB-B59A-A54D15A982EF}" destId="{1754B379-989A-4B63-827D-0C3D88332DDB}" srcOrd="1" destOrd="0" presId="urn:microsoft.com/office/officeart/2005/8/layout/radial5"/>
    <dgm:cxn modelId="{F7F7C136-AE3D-43AA-AA7B-C2130AB7AEA2}" type="presOf" srcId="{78958826-1D23-40F3-8FD6-52C3C7059495}" destId="{13B7DF14-646C-4402-817B-B122BC9C3BA4}" srcOrd="1" destOrd="0" presId="urn:microsoft.com/office/officeart/2005/8/layout/radial5"/>
    <dgm:cxn modelId="{AF60B261-D4EB-4A73-8BDB-60B6CE601D71}" type="presOf" srcId="{78958826-1D23-40F3-8FD6-52C3C7059495}" destId="{C004E107-2060-4008-9052-2BEA5D81DBFD}" srcOrd="0" destOrd="0" presId="urn:microsoft.com/office/officeart/2005/8/layout/radial5"/>
    <dgm:cxn modelId="{A1342463-7433-4F6F-894B-259954054786}" srcId="{AE80D1D9-66BD-4230-B3F8-04A6C1688B4E}" destId="{C41BD003-0DD1-4200-88FE-21C0019CE28E}" srcOrd="5" destOrd="0" parTransId="{662D4D9B-D139-43BB-B59A-A54D15A982EF}" sibTransId="{C1766E3C-3EF6-4457-BC5D-A6A511E392AD}"/>
    <dgm:cxn modelId="{E8E1F163-E322-4299-BBC6-BCEB867F168D}" type="presOf" srcId="{A3C0861F-CA6F-4A92-847A-C44162D71316}" destId="{D0CF40F6-4D55-4350-A058-8C37C453D512}" srcOrd="1" destOrd="0" presId="urn:microsoft.com/office/officeart/2005/8/layout/radial5"/>
    <dgm:cxn modelId="{84EDEC71-D693-4027-AB99-09598F373FFA}" type="presOf" srcId="{063A90B5-6798-44CB-B439-C63AEDC411A1}" destId="{ABF33E7E-EF01-4C01-8F69-BFACFC2FC69A}" srcOrd="0" destOrd="0" presId="urn:microsoft.com/office/officeart/2005/8/layout/radial5"/>
    <dgm:cxn modelId="{69B24353-2977-4EAC-886D-2178B8698DD1}" srcId="{AE80D1D9-66BD-4230-B3F8-04A6C1688B4E}" destId="{F5C25ACF-466F-4309-B274-148AEB66DAD6}" srcOrd="4" destOrd="0" parTransId="{78958826-1D23-40F3-8FD6-52C3C7059495}" sibTransId="{DE218DA6-E52B-41C7-8797-1AED59C68E54}"/>
    <dgm:cxn modelId="{060CFF74-681B-4C71-AB9B-922659039CFE}" type="presOf" srcId="{A3C0861F-CA6F-4A92-847A-C44162D71316}" destId="{8F183854-5BDB-4E15-818A-CB1E0F4A9811}" srcOrd="0" destOrd="0" presId="urn:microsoft.com/office/officeart/2005/8/layout/radial5"/>
    <dgm:cxn modelId="{B8233757-2D74-430F-A344-A4EC8361F620}" srcId="{AE80D1D9-66BD-4230-B3F8-04A6C1688B4E}" destId="{728A0C65-35F7-42F1-BF9E-53BFB1FCF357}" srcOrd="1" destOrd="0" parTransId="{74A56D86-AE88-4547-ADD6-A6A650BE927C}" sibTransId="{85AA40D9-CC5C-44A9-963F-DAB2BFAF878F}"/>
    <dgm:cxn modelId="{D586A558-597A-4D1C-8875-D591B843A72E}" srcId="{AE80D1D9-66BD-4230-B3F8-04A6C1688B4E}" destId="{22E52F91-22C8-4B5D-BA9A-13401E9D6C1A}" srcOrd="6" destOrd="0" parTransId="{A3C0861F-CA6F-4A92-847A-C44162D71316}" sibTransId="{0B06A06D-22E5-404A-ABB7-1802C9DE85B3}"/>
    <dgm:cxn modelId="{F338567C-0B55-453F-AABC-0921D23F5466}" srcId="{AE80D1D9-66BD-4230-B3F8-04A6C1688B4E}" destId="{F1925A5B-43E2-4F00-A6DA-9F6C35143C17}" srcOrd="7" destOrd="0" parTransId="{5D5135F6-B629-4B9F-847E-2BA4CE070F4C}" sibTransId="{FB0894EC-2E16-4F30-B1CB-CBE01DC9634B}"/>
    <dgm:cxn modelId="{90FD2E81-1CF1-4C78-B41B-9747DA2E15FF}" type="presOf" srcId="{B072E154-2815-427E-A06E-2110C732F62C}" destId="{F2847477-719B-4849-A0F3-AB3F5E9B32A7}" srcOrd="1" destOrd="0" presId="urn:microsoft.com/office/officeart/2005/8/layout/radial5"/>
    <dgm:cxn modelId="{D3AB2A84-B8FB-42E2-80D8-B761FA2EC40B}" type="presOf" srcId="{74A56D86-AE88-4547-ADD6-A6A650BE927C}" destId="{307A96A5-B844-4A7E-9E5E-3598CF64CD9D}" srcOrd="0" destOrd="0" presId="urn:microsoft.com/office/officeart/2005/8/layout/radial5"/>
    <dgm:cxn modelId="{4163FE85-89EC-4D5F-B43A-68C2289EB21C}" type="presOf" srcId="{62A7FC18-520A-42B5-A5CA-A8F5C5C7CB1E}" destId="{83004886-85AD-4977-BB0F-65EF824E3FDB}" srcOrd="0" destOrd="0" presId="urn:microsoft.com/office/officeart/2005/8/layout/radial5"/>
    <dgm:cxn modelId="{9552A4A0-3BB4-47E0-BDCC-4928BFAA94B9}" srcId="{AE80D1D9-66BD-4230-B3F8-04A6C1688B4E}" destId="{063A90B5-6798-44CB-B439-C63AEDC411A1}" srcOrd="9" destOrd="0" parTransId="{B072E154-2815-427E-A06E-2110C732F62C}" sibTransId="{5B4648E5-49A4-4ED1-82F3-55B753E5D109}"/>
    <dgm:cxn modelId="{A4ADEBA0-3557-4875-9D44-CE490E27396F}" type="presOf" srcId="{5FB672D5-1F92-425D-AB73-3A008C486B69}" destId="{B8D505E9-D489-4BDC-9117-215CA8B45016}" srcOrd="0" destOrd="0" presId="urn:microsoft.com/office/officeart/2005/8/layout/radial5"/>
    <dgm:cxn modelId="{4BE224A1-5C74-4596-AD8F-266488FFA8EC}" srcId="{AE80D1D9-66BD-4230-B3F8-04A6C1688B4E}" destId="{A0DC07BC-FBFC-4AFC-B83F-386ED8B17A88}" srcOrd="0" destOrd="0" parTransId="{6BDCCDED-06F9-4347-BF4A-A08A5C893915}" sibTransId="{5192D6B7-8897-403F-9977-F6FE76223F67}"/>
    <dgm:cxn modelId="{AC9DE8AA-D27C-4F79-A5DA-7E9108AC0122}" type="presOf" srcId="{662D4D9B-D139-43BB-B59A-A54D15A982EF}" destId="{CC35E15A-7EF2-4922-ADE8-4CAE7E9638C8}" srcOrd="0" destOrd="0" presId="urn:microsoft.com/office/officeart/2005/8/layout/radial5"/>
    <dgm:cxn modelId="{58C1CBAB-142B-4705-9C6A-2EDBF62701B7}" type="presOf" srcId="{6BDCCDED-06F9-4347-BF4A-A08A5C893915}" destId="{FE43ED6D-7032-46DE-93C3-D0B7D6E066F4}" srcOrd="0" destOrd="0" presId="urn:microsoft.com/office/officeart/2005/8/layout/radial5"/>
    <dgm:cxn modelId="{79B919AD-6E38-4417-AA62-7DB7A58D546B}" type="presOf" srcId="{B1565690-0DC0-4A17-8333-3F142025E2F9}" destId="{C82A2E34-3936-4972-8FD8-C15264B588FF}" srcOrd="0" destOrd="0" presId="urn:microsoft.com/office/officeart/2005/8/layout/radial5"/>
    <dgm:cxn modelId="{28487FB3-5E38-4DF7-BED1-24339E2955F9}" type="presOf" srcId="{5D5135F6-B629-4B9F-847E-2BA4CE070F4C}" destId="{1A8C0E9D-C771-459F-920F-85DB1AF7CCA7}" srcOrd="0" destOrd="0" presId="urn:microsoft.com/office/officeart/2005/8/layout/radial5"/>
    <dgm:cxn modelId="{923DE0B3-68A3-4A51-B1F8-D7285C012EA7}" type="presOf" srcId="{7198382E-0B54-4DF1-864E-B7898E0F53A1}" destId="{A158567A-253E-43FF-9B78-4B36193EAC76}" srcOrd="0" destOrd="0" presId="urn:microsoft.com/office/officeart/2005/8/layout/radial5"/>
    <dgm:cxn modelId="{B5F3CDB7-090B-48B2-84EB-DAEC62B58E51}" srcId="{AE80D1D9-66BD-4230-B3F8-04A6C1688B4E}" destId="{62A7FC18-520A-42B5-A5CA-A8F5C5C7CB1E}" srcOrd="8" destOrd="0" parTransId="{040DB885-CE4F-43EF-91BE-67F13509444E}" sibTransId="{57072839-89C0-470B-A47F-5FAE5E1EFF8D}"/>
    <dgm:cxn modelId="{FCB163C4-08F9-4BB7-AAB2-BA801EC3A9F7}" type="presOf" srcId="{C41BD003-0DD1-4200-88FE-21C0019CE28E}" destId="{F1A017C8-7038-4104-894D-DE27B73B3161}" srcOrd="0" destOrd="0" presId="urn:microsoft.com/office/officeart/2005/8/layout/radial5"/>
    <dgm:cxn modelId="{AA328AC8-EA94-41FE-A891-2CCB371582C1}" type="presOf" srcId="{5D5135F6-B629-4B9F-847E-2BA4CE070F4C}" destId="{EDA3069C-4BCB-475A-945E-7F946A8CFA07}" srcOrd="1" destOrd="0" presId="urn:microsoft.com/office/officeart/2005/8/layout/radial5"/>
    <dgm:cxn modelId="{AF8BD1D5-4F41-465F-BFF2-1DECDC72AE8A}" type="presOf" srcId="{040DB885-CE4F-43EF-91BE-67F13509444E}" destId="{595D5757-E3D7-468E-9B47-EF8DDCD551B5}" srcOrd="1" destOrd="0" presId="urn:microsoft.com/office/officeart/2005/8/layout/radial5"/>
    <dgm:cxn modelId="{9D7F48DC-CEDF-420D-BF59-FB362FF18797}" type="presOf" srcId="{A0DC07BC-FBFC-4AFC-B83F-386ED8B17A88}" destId="{232C88D8-A7F8-428D-8EE7-05C6F85CD838}" srcOrd="0" destOrd="0" presId="urn:microsoft.com/office/officeart/2005/8/layout/radial5"/>
    <dgm:cxn modelId="{08E99BE1-9394-4A48-9D50-5EB4C2FD9C23}" type="presOf" srcId="{617BF5E7-EC57-4302-BE74-7F97714F5D4D}" destId="{90ADFEF4-0DDE-48E7-9B81-A7FEE9469328}" srcOrd="1" destOrd="0" presId="urn:microsoft.com/office/officeart/2005/8/layout/radial5"/>
    <dgm:cxn modelId="{11B9B0E6-1358-469E-A03F-B29EB2E664DC}" type="presOf" srcId="{617BF5E7-EC57-4302-BE74-7F97714F5D4D}" destId="{03EEAF2A-5B76-4325-B9CA-B377CEB90512}" srcOrd="0" destOrd="0" presId="urn:microsoft.com/office/officeart/2005/8/layout/radial5"/>
    <dgm:cxn modelId="{D982D8E6-02C6-4582-94A3-336E8210E3DB}" srcId="{AE80D1D9-66BD-4230-B3F8-04A6C1688B4E}" destId="{7198382E-0B54-4DF1-864E-B7898E0F53A1}" srcOrd="2" destOrd="0" parTransId="{B1565690-0DC0-4A17-8333-3F142025E2F9}" sibTransId="{F6360F78-31A6-46E7-9576-5A5158D882A7}"/>
    <dgm:cxn modelId="{05EA88E8-1A51-4DAB-B429-CB10DF47FCF6}" type="presOf" srcId="{6BDCCDED-06F9-4347-BF4A-A08A5C893915}" destId="{49FB2B4D-4B20-486F-AF54-012365AFBCB7}" srcOrd="1" destOrd="0" presId="urn:microsoft.com/office/officeart/2005/8/layout/radial5"/>
    <dgm:cxn modelId="{1E469EEA-AC51-4209-A7C6-F6BA68B53BED}" type="presOf" srcId="{B072E154-2815-427E-A06E-2110C732F62C}" destId="{3BC27233-A4F6-4379-BB94-67E390CF7CFB}" srcOrd="0" destOrd="0" presId="urn:microsoft.com/office/officeart/2005/8/layout/radial5"/>
    <dgm:cxn modelId="{FB3D6DF2-04EB-4F01-AE26-CE1DF30EE2E3}" type="presOf" srcId="{040DB885-CE4F-43EF-91BE-67F13509444E}" destId="{0A83D3A0-D801-477B-A06A-2F1AD88BF6AA}" srcOrd="0" destOrd="0" presId="urn:microsoft.com/office/officeart/2005/8/layout/radial5"/>
    <dgm:cxn modelId="{0F3F28F3-3471-4DA4-9183-01F53E82EC47}" type="presOf" srcId="{31AC1860-E8AC-4867-844B-3165AD3E914F}" destId="{DE21077D-906E-48DE-B541-3D20C01F0C2A}" srcOrd="0" destOrd="0" presId="urn:microsoft.com/office/officeart/2005/8/layout/radial5"/>
    <dgm:cxn modelId="{16C1F7FB-0087-47BA-8EF4-600FE8F2770F}" type="presOf" srcId="{74A56D86-AE88-4547-ADD6-A6A650BE927C}" destId="{8D718B1E-B445-4366-9A07-28FBBC4580E8}" srcOrd="1" destOrd="0" presId="urn:microsoft.com/office/officeart/2005/8/layout/radial5"/>
    <dgm:cxn modelId="{E687D022-219A-4ECD-99F5-953BC921A66B}" type="presParOf" srcId="{B8D505E9-D489-4BDC-9117-215CA8B45016}" destId="{60852C84-E96B-4353-860D-26DEF8A9305B}" srcOrd="0" destOrd="0" presId="urn:microsoft.com/office/officeart/2005/8/layout/radial5"/>
    <dgm:cxn modelId="{70505FA1-171E-42D5-84DA-986571815427}" type="presParOf" srcId="{B8D505E9-D489-4BDC-9117-215CA8B45016}" destId="{FE43ED6D-7032-46DE-93C3-D0B7D6E066F4}" srcOrd="1" destOrd="0" presId="urn:microsoft.com/office/officeart/2005/8/layout/radial5"/>
    <dgm:cxn modelId="{8F496F3F-280E-4207-959B-BE800840EC12}" type="presParOf" srcId="{FE43ED6D-7032-46DE-93C3-D0B7D6E066F4}" destId="{49FB2B4D-4B20-486F-AF54-012365AFBCB7}" srcOrd="0" destOrd="0" presId="urn:microsoft.com/office/officeart/2005/8/layout/radial5"/>
    <dgm:cxn modelId="{CBBE0AA3-7084-4D0D-963B-FFFCC4FB07A1}" type="presParOf" srcId="{B8D505E9-D489-4BDC-9117-215CA8B45016}" destId="{232C88D8-A7F8-428D-8EE7-05C6F85CD838}" srcOrd="2" destOrd="0" presId="urn:microsoft.com/office/officeart/2005/8/layout/radial5"/>
    <dgm:cxn modelId="{15702A11-9745-4DC7-89A7-9A81EABF375B}" type="presParOf" srcId="{B8D505E9-D489-4BDC-9117-215CA8B45016}" destId="{307A96A5-B844-4A7E-9E5E-3598CF64CD9D}" srcOrd="3" destOrd="0" presId="urn:microsoft.com/office/officeart/2005/8/layout/radial5"/>
    <dgm:cxn modelId="{DFA8FABC-4F9B-496C-BC6A-F3D0A56802F8}" type="presParOf" srcId="{307A96A5-B844-4A7E-9E5E-3598CF64CD9D}" destId="{8D718B1E-B445-4366-9A07-28FBBC4580E8}" srcOrd="0" destOrd="0" presId="urn:microsoft.com/office/officeart/2005/8/layout/radial5"/>
    <dgm:cxn modelId="{F7C39280-9713-4B54-B20B-35A88A506422}" type="presParOf" srcId="{B8D505E9-D489-4BDC-9117-215CA8B45016}" destId="{0C815FD1-B2EE-43D8-AAE7-CC6A68EC5F14}" srcOrd="4" destOrd="0" presId="urn:microsoft.com/office/officeart/2005/8/layout/radial5"/>
    <dgm:cxn modelId="{9B4644BD-5D6C-432C-AEFC-D600B640A72F}" type="presParOf" srcId="{B8D505E9-D489-4BDC-9117-215CA8B45016}" destId="{C82A2E34-3936-4972-8FD8-C15264B588FF}" srcOrd="5" destOrd="0" presId="urn:microsoft.com/office/officeart/2005/8/layout/radial5"/>
    <dgm:cxn modelId="{C612C26A-5535-45DA-A1AD-6197C864D474}" type="presParOf" srcId="{C82A2E34-3936-4972-8FD8-C15264B588FF}" destId="{9B56CD1E-2C6B-4011-8401-51ACA54AF013}" srcOrd="0" destOrd="0" presId="urn:microsoft.com/office/officeart/2005/8/layout/radial5"/>
    <dgm:cxn modelId="{5C0D8D7B-F8A2-4E36-BEA4-914E0E144DAF}" type="presParOf" srcId="{B8D505E9-D489-4BDC-9117-215CA8B45016}" destId="{A158567A-253E-43FF-9B78-4B36193EAC76}" srcOrd="6" destOrd="0" presId="urn:microsoft.com/office/officeart/2005/8/layout/radial5"/>
    <dgm:cxn modelId="{824C9A82-B5C5-4EE5-9994-1ECD040CE298}" type="presParOf" srcId="{B8D505E9-D489-4BDC-9117-215CA8B45016}" destId="{03EEAF2A-5B76-4325-B9CA-B377CEB90512}" srcOrd="7" destOrd="0" presId="urn:microsoft.com/office/officeart/2005/8/layout/radial5"/>
    <dgm:cxn modelId="{8D9F4629-3D22-4576-945C-CC6E6B726F0F}" type="presParOf" srcId="{03EEAF2A-5B76-4325-B9CA-B377CEB90512}" destId="{90ADFEF4-0DDE-48E7-9B81-A7FEE9469328}" srcOrd="0" destOrd="0" presId="urn:microsoft.com/office/officeart/2005/8/layout/radial5"/>
    <dgm:cxn modelId="{A340B1EA-7F0D-43C3-B5D5-532565262020}" type="presParOf" srcId="{B8D505E9-D489-4BDC-9117-215CA8B45016}" destId="{DE21077D-906E-48DE-B541-3D20C01F0C2A}" srcOrd="8" destOrd="0" presId="urn:microsoft.com/office/officeart/2005/8/layout/radial5"/>
    <dgm:cxn modelId="{FCC49112-4033-47B8-9029-07EEC8883DFF}" type="presParOf" srcId="{B8D505E9-D489-4BDC-9117-215CA8B45016}" destId="{C004E107-2060-4008-9052-2BEA5D81DBFD}" srcOrd="9" destOrd="0" presId="urn:microsoft.com/office/officeart/2005/8/layout/radial5"/>
    <dgm:cxn modelId="{025B746D-917A-490C-AB1C-BD3745BC45C8}" type="presParOf" srcId="{C004E107-2060-4008-9052-2BEA5D81DBFD}" destId="{13B7DF14-646C-4402-817B-B122BC9C3BA4}" srcOrd="0" destOrd="0" presId="urn:microsoft.com/office/officeart/2005/8/layout/radial5"/>
    <dgm:cxn modelId="{C34723E4-30DC-40AA-898F-9603DB737430}" type="presParOf" srcId="{B8D505E9-D489-4BDC-9117-215CA8B45016}" destId="{84D72395-7B92-4714-B3C6-D4636F751107}" srcOrd="10" destOrd="0" presId="urn:microsoft.com/office/officeart/2005/8/layout/radial5"/>
    <dgm:cxn modelId="{FDB67F4B-7E96-40F1-8446-2470D6B5098C}" type="presParOf" srcId="{B8D505E9-D489-4BDC-9117-215CA8B45016}" destId="{CC35E15A-7EF2-4922-ADE8-4CAE7E9638C8}" srcOrd="11" destOrd="0" presId="urn:microsoft.com/office/officeart/2005/8/layout/radial5"/>
    <dgm:cxn modelId="{C409C388-C27E-446C-BC91-B246487E6E4F}" type="presParOf" srcId="{CC35E15A-7EF2-4922-ADE8-4CAE7E9638C8}" destId="{1754B379-989A-4B63-827D-0C3D88332DDB}" srcOrd="0" destOrd="0" presId="urn:microsoft.com/office/officeart/2005/8/layout/radial5"/>
    <dgm:cxn modelId="{90EC9F85-4385-4B75-BDAF-2DB79FF312B7}" type="presParOf" srcId="{B8D505E9-D489-4BDC-9117-215CA8B45016}" destId="{F1A017C8-7038-4104-894D-DE27B73B3161}" srcOrd="12" destOrd="0" presId="urn:microsoft.com/office/officeart/2005/8/layout/radial5"/>
    <dgm:cxn modelId="{423747A8-75E8-4427-8973-C429BAA3042F}" type="presParOf" srcId="{B8D505E9-D489-4BDC-9117-215CA8B45016}" destId="{8F183854-5BDB-4E15-818A-CB1E0F4A9811}" srcOrd="13" destOrd="0" presId="urn:microsoft.com/office/officeart/2005/8/layout/radial5"/>
    <dgm:cxn modelId="{47FC8274-6B1F-4479-8F21-AAF28039ABA0}" type="presParOf" srcId="{8F183854-5BDB-4E15-818A-CB1E0F4A9811}" destId="{D0CF40F6-4D55-4350-A058-8C37C453D512}" srcOrd="0" destOrd="0" presId="urn:microsoft.com/office/officeart/2005/8/layout/radial5"/>
    <dgm:cxn modelId="{3B2589B2-574A-4F7B-8B81-852680FE2306}" type="presParOf" srcId="{B8D505E9-D489-4BDC-9117-215CA8B45016}" destId="{64DDFF2E-D899-4211-B4BD-A69277246D4E}" srcOrd="14" destOrd="0" presId="urn:microsoft.com/office/officeart/2005/8/layout/radial5"/>
    <dgm:cxn modelId="{27F8344B-90A2-4F14-BD44-110021B86CA8}" type="presParOf" srcId="{B8D505E9-D489-4BDC-9117-215CA8B45016}" destId="{1A8C0E9D-C771-459F-920F-85DB1AF7CCA7}" srcOrd="15" destOrd="0" presId="urn:microsoft.com/office/officeart/2005/8/layout/radial5"/>
    <dgm:cxn modelId="{B36EA844-E603-4EA8-8DB7-3EA007CF7DD6}" type="presParOf" srcId="{1A8C0E9D-C771-459F-920F-85DB1AF7CCA7}" destId="{EDA3069C-4BCB-475A-945E-7F946A8CFA07}" srcOrd="0" destOrd="0" presId="urn:microsoft.com/office/officeart/2005/8/layout/radial5"/>
    <dgm:cxn modelId="{138B36F6-15FB-4C36-83F8-CEE146CD1998}" type="presParOf" srcId="{B8D505E9-D489-4BDC-9117-215CA8B45016}" destId="{6A91EAD0-FFD5-4D43-92CC-960ADD43468E}" srcOrd="16" destOrd="0" presId="urn:microsoft.com/office/officeart/2005/8/layout/radial5"/>
    <dgm:cxn modelId="{0461295B-323A-40F7-9CD6-AB40F075BFC7}" type="presParOf" srcId="{B8D505E9-D489-4BDC-9117-215CA8B45016}" destId="{0A83D3A0-D801-477B-A06A-2F1AD88BF6AA}" srcOrd="17" destOrd="0" presId="urn:microsoft.com/office/officeart/2005/8/layout/radial5"/>
    <dgm:cxn modelId="{6C67C851-9025-4134-9CEE-464CE045F7AC}" type="presParOf" srcId="{0A83D3A0-D801-477B-A06A-2F1AD88BF6AA}" destId="{595D5757-E3D7-468E-9B47-EF8DDCD551B5}" srcOrd="0" destOrd="0" presId="urn:microsoft.com/office/officeart/2005/8/layout/radial5"/>
    <dgm:cxn modelId="{A79A92AB-41CE-496A-A1BA-C10EF2981079}" type="presParOf" srcId="{B8D505E9-D489-4BDC-9117-215CA8B45016}" destId="{83004886-85AD-4977-BB0F-65EF824E3FDB}" srcOrd="18" destOrd="0" presId="urn:microsoft.com/office/officeart/2005/8/layout/radial5"/>
    <dgm:cxn modelId="{C8A2BD40-5CFF-4EBF-A46A-6CD281EC518A}" type="presParOf" srcId="{B8D505E9-D489-4BDC-9117-215CA8B45016}" destId="{3BC27233-A4F6-4379-BB94-67E390CF7CFB}" srcOrd="19" destOrd="0" presId="urn:microsoft.com/office/officeart/2005/8/layout/radial5"/>
    <dgm:cxn modelId="{B38D5916-5BA6-49BF-8729-8C03BE1CA3F4}" type="presParOf" srcId="{3BC27233-A4F6-4379-BB94-67E390CF7CFB}" destId="{F2847477-719B-4849-A0F3-AB3F5E9B32A7}" srcOrd="0" destOrd="0" presId="urn:microsoft.com/office/officeart/2005/8/layout/radial5"/>
    <dgm:cxn modelId="{452B1D80-C65D-4C41-BFD5-44975B28D033}" type="presParOf" srcId="{B8D505E9-D489-4BDC-9117-215CA8B45016}" destId="{ABF33E7E-EF01-4C01-8F69-BFACFC2FC69A}" srcOrd="2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52C84-E96B-4353-860D-26DEF8A9305B}">
      <dsp:nvSpPr>
        <dsp:cNvPr id="0" name=""/>
        <dsp:cNvSpPr/>
      </dsp:nvSpPr>
      <dsp:spPr>
        <a:xfrm>
          <a:off x="5068284" y="1755966"/>
          <a:ext cx="1096580" cy="1096580"/>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Arial" panose="020B0604020202020204" pitchFamily="34" charset="0"/>
              <a:cs typeface="Arial" panose="020B0604020202020204" pitchFamily="34" charset="0"/>
            </a:rPr>
            <a:t>Application Examples</a:t>
          </a:r>
        </a:p>
      </dsp:txBody>
      <dsp:txXfrm>
        <a:off x="5228874" y="1916556"/>
        <a:ext cx="775400" cy="775400"/>
      </dsp:txXfrm>
    </dsp:sp>
    <dsp:sp modelId="{FE43ED6D-7032-46DE-93C3-D0B7D6E066F4}">
      <dsp:nvSpPr>
        <dsp:cNvPr id="0" name=""/>
        <dsp:cNvSpPr/>
      </dsp:nvSpPr>
      <dsp:spPr>
        <a:xfrm rot="16200000">
          <a:off x="5388388" y="1151923"/>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444314" y="1282416"/>
        <a:ext cx="344521" cy="223703"/>
      </dsp:txXfrm>
    </dsp:sp>
    <dsp:sp modelId="{232C88D8-A7F8-428D-8EE7-05C6F85CD838}">
      <dsp:nvSpPr>
        <dsp:cNvPr id="0" name=""/>
        <dsp:cNvSpPr/>
      </dsp:nvSpPr>
      <dsp:spPr>
        <a:xfrm>
          <a:off x="5177942" y="17621"/>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Word</a:t>
          </a:r>
        </a:p>
      </dsp:txBody>
      <dsp:txXfrm>
        <a:off x="5306414" y="146093"/>
        <a:ext cx="620320" cy="620320"/>
      </dsp:txXfrm>
    </dsp:sp>
    <dsp:sp modelId="{307A96A5-B844-4A7E-9E5E-3598CF64CD9D}">
      <dsp:nvSpPr>
        <dsp:cNvPr id="0" name=""/>
        <dsp:cNvSpPr/>
      </dsp:nvSpPr>
      <dsp:spPr>
        <a:xfrm rot="18360000">
          <a:off x="5956138" y="1336396"/>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979191" y="1456208"/>
        <a:ext cx="344521" cy="223703"/>
      </dsp:txXfrm>
    </dsp:sp>
    <dsp:sp modelId="{0C815FD1-B2EE-43D8-AAE7-CC6A68EC5F14}">
      <dsp:nvSpPr>
        <dsp:cNvPr id="0" name=""/>
        <dsp:cNvSpPr/>
      </dsp:nvSpPr>
      <dsp:spPr>
        <a:xfrm>
          <a:off x="6264171" y="370558"/>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Excel </a:t>
          </a:r>
        </a:p>
      </dsp:txBody>
      <dsp:txXfrm>
        <a:off x="6392643" y="499030"/>
        <a:ext cx="620320" cy="620320"/>
      </dsp:txXfrm>
    </dsp:sp>
    <dsp:sp modelId="{C82A2E34-3936-4972-8FD8-C15264B588FF}">
      <dsp:nvSpPr>
        <dsp:cNvPr id="0" name=""/>
        <dsp:cNvSpPr/>
      </dsp:nvSpPr>
      <dsp:spPr>
        <a:xfrm rot="20520000">
          <a:off x="6307027" y="1819353"/>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309764" y="1911202"/>
        <a:ext cx="344521" cy="223703"/>
      </dsp:txXfrm>
    </dsp:sp>
    <dsp:sp modelId="{A158567A-253E-43FF-9B78-4B36193EAC76}">
      <dsp:nvSpPr>
        <dsp:cNvPr id="0" name=""/>
        <dsp:cNvSpPr/>
      </dsp:nvSpPr>
      <dsp:spPr>
        <a:xfrm>
          <a:off x="6935497" y="1294560"/>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PowerPoint</a:t>
          </a:r>
        </a:p>
      </dsp:txBody>
      <dsp:txXfrm>
        <a:off x="7063969" y="1423032"/>
        <a:ext cx="620320" cy="620320"/>
      </dsp:txXfrm>
    </dsp:sp>
    <dsp:sp modelId="{03EEAF2A-5B76-4325-B9CA-B377CEB90512}">
      <dsp:nvSpPr>
        <dsp:cNvPr id="0" name=""/>
        <dsp:cNvSpPr/>
      </dsp:nvSpPr>
      <dsp:spPr>
        <a:xfrm rot="1080000">
          <a:off x="6307027" y="2416321"/>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309764" y="2473606"/>
        <a:ext cx="344521" cy="223703"/>
      </dsp:txXfrm>
    </dsp:sp>
    <dsp:sp modelId="{DE21077D-906E-48DE-B541-3D20C01F0C2A}">
      <dsp:nvSpPr>
        <dsp:cNvPr id="0" name=""/>
        <dsp:cNvSpPr/>
      </dsp:nvSpPr>
      <dsp:spPr>
        <a:xfrm>
          <a:off x="6935497" y="2436688"/>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Photoshop</a:t>
          </a:r>
        </a:p>
      </dsp:txBody>
      <dsp:txXfrm>
        <a:off x="7063969" y="2565160"/>
        <a:ext cx="620320" cy="620320"/>
      </dsp:txXfrm>
    </dsp:sp>
    <dsp:sp modelId="{C004E107-2060-4008-9052-2BEA5D81DBFD}">
      <dsp:nvSpPr>
        <dsp:cNvPr id="0" name=""/>
        <dsp:cNvSpPr/>
      </dsp:nvSpPr>
      <dsp:spPr>
        <a:xfrm rot="3240000">
          <a:off x="5956138" y="2899278"/>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979191" y="2928600"/>
        <a:ext cx="344521" cy="223703"/>
      </dsp:txXfrm>
    </dsp:sp>
    <dsp:sp modelId="{84D72395-7B92-4714-B3C6-D4636F751107}">
      <dsp:nvSpPr>
        <dsp:cNvPr id="0" name=""/>
        <dsp:cNvSpPr/>
      </dsp:nvSpPr>
      <dsp:spPr>
        <a:xfrm>
          <a:off x="6264171" y="3360689"/>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Prezi</a:t>
          </a:r>
        </a:p>
      </dsp:txBody>
      <dsp:txXfrm>
        <a:off x="6392643" y="3489161"/>
        <a:ext cx="620320" cy="620320"/>
      </dsp:txXfrm>
    </dsp:sp>
    <dsp:sp modelId="{CC35E15A-7EF2-4922-ADE8-4CAE7E9638C8}">
      <dsp:nvSpPr>
        <dsp:cNvPr id="0" name=""/>
        <dsp:cNvSpPr/>
      </dsp:nvSpPr>
      <dsp:spPr>
        <a:xfrm rot="5400000">
          <a:off x="5388388" y="3083751"/>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444314" y="3102393"/>
        <a:ext cx="344521" cy="223703"/>
      </dsp:txXfrm>
    </dsp:sp>
    <dsp:sp modelId="{F1A017C8-7038-4104-894D-DE27B73B3161}">
      <dsp:nvSpPr>
        <dsp:cNvPr id="0" name=""/>
        <dsp:cNvSpPr/>
      </dsp:nvSpPr>
      <dsp:spPr>
        <a:xfrm>
          <a:off x="5177942" y="3713627"/>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Animaker</a:t>
          </a:r>
        </a:p>
      </dsp:txBody>
      <dsp:txXfrm>
        <a:off x="5306414" y="3842099"/>
        <a:ext cx="620320" cy="620320"/>
      </dsp:txXfrm>
    </dsp:sp>
    <dsp:sp modelId="{8F183854-5BDB-4E15-818A-CB1E0F4A9811}">
      <dsp:nvSpPr>
        <dsp:cNvPr id="0" name=""/>
        <dsp:cNvSpPr/>
      </dsp:nvSpPr>
      <dsp:spPr>
        <a:xfrm rot="7560000">
          <a:off x="4820638" y="2899278"/>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4909436" y="2928600"/>
        <a:ext cx="344521" cy="223703"/>
      </dsp:txXfrm>
    </dsp:sp>
    <dsp:sp modelId="{64DDFF2E-D899-4211-B4BD-A69277246D4E}">
      <dsp:nvSpPr>
        <dsp:cNvPr id="0" name=""/>
        <dsp:cNvSpPr/>
      </dsp:nvSpPr>
      <dsp:spPr>
        <a:xfrm>
          <a:off x="4091714" y="3360689"/>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Canva</a:t>
          </a:r>
        </a:p>
      </dsp:txBody>
      <dsp:txXfrm>
        <a:off x="4220186" y="3489161"/>
        <a:ext cx="620320" cy="620320"/>
      </dsp:txXfrm>
    </dsp:sp>
    <dsp:sp modelId="{1A8C0E9D-C771-459F-920F-85DB1AF7CCA7}">
      <dsp:nvSpPr>
        <dsp:cNvPr id="0" name=""/>
        <dsp:cNvSpPr/>
      </dsp:nvSpPr>
      <dsp:spPr>
        <a:xfrm rot="9720000">
          <a:off x="4469749" y="2416321"/>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4578863" y="2473606"/>
        <a:ext cx="344521" cy="223703"/>
      </dsp:txXfrm>
    </dsp:sp>
    <dsp:sp modelId="{6A91EAD0-FFD5-4D43-92CC-960ADD43468E}">
      <dsp:nvSpPr>
        <dsp:cNvPr id="0" name=""/>
        <dsp:cNvSpPr/>
      </dsp:nvSpPr>
      <dsp:spPr>
        <a:xfrm>
          <a:off x="3420387" y="2436688"/>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One Note</a:t>
          </a:r>
        </a:p>
      </dsp:txBody>
      <dsp:txXfrm>
        <a:off x="3548859" y="2565160"/>
        <a:ext cx="620320" cy="620320"/>
      </dsp:txXfrm>
    </dsp:sp>
    <dsp:sp modelId="{0A83D3A0-D801-477B-A06A-2F1AD88BF6AA}">
      <dsp:nvSpPr>
        <dsp:cNvPr id="0" name=""/>
        <dsp:cNvSpPr/>
      </dsp:nvSpPr>
      <dsp:spPr>
        <a:xfrm rot="11880000">
          <a:off x="4469749" y="1819353"/>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4578863" y="1911202"/>
        <a:ext cx="344521" cy="223703"/>
      </dsp:txXfrm>
    </dsp:sp>
    <dsp:sp modelId="{83004886-85AD-4977-BB0F-65EF824E3FDB}">
      <dsp:nvSpPr>
        <dsp:cNvPr id="0" name=""/>
        <dsp:cNvSpPr/>
      </dsp:nvSpPr>
      <dsp:spPr>
        <a:xfrm>
          <a:off x="3420387" y="1294560"/>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Access</a:t>
          </a:r>
        </a:p>
      </dsp:txBody>
      <dsp:txXfrm>
        <a:off x="3548859" y="1423032"/>
        <a:ext cx="620320" cy="620320"/>
      </dsp:txXfrm>
    </dsp:sp>
    <dsp:sp modelId="{3BC27233-A4F6-4379-BB94-67E390CF7CFB}">
      <dsp:nvSpPr>
        <dsp:cNvPr id="0" name=""/>
        <dsp:cNvSpPr/>
      </dsp:nvSpPr>
      <dsp:spPr>
        <a:xfrm rot="14040000">
          <a:off x="4820638" y="1336396"/>
          <a:ext cx="456372" cy="37283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4909436" y="1456208"/>
        <a:ext cx="344521" cy="223703"/>
      </dsp:txXfrm>
    </dsp:sp>
    <dsp:sp modelId="{ABF33E7E-EF01-4C01-8F69-BFACFC2FC69A}">
      <dsp:nvSpPr>
        <dsp:cNvPr id="0" name=""/>
        <dsp:cNvSpPr/>
      </dsp:nvSpPr>
      <dsp:spPr>
        <a:xfrm>
          <a:off x="4091714" y="370558"/>
          <a:ext cx="877264" cy="877264"/>
        </a:xfrm>
        <a:prstGeom prst="ellipse">
          <a:avLst/>
        </a:prstGeom>
        <a:solidFill>
          <a:srgbClr val="EA5B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WordPress</a:t>
          </a:r>
        </a:p>
      </dsp:txBody>
      <dsp:txXfrm>
        <a:off x="4220186" y="499030"/>
        <a:ext cx="620320" cy="62032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28CB2-0749-43BD-ACEE-4CD21285D012}" type="datetimeFigureOut">
              <a:rPr lang="en-GB" smtClean="0"/>
              <a:t>27/05/2021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ACE814-8218-437B-A927-8A68CAE27CF5}" type="slidenum">
              <a:rPr lang="en-GB" smtClean="0"/>
              <a:t>‹#›</a:t>
            </a:fld>
            <a:endParaRPr lang="en-GB" dirty="0"/>
          </a:p>
        </p:txBody>
      </p:sp>
    </p:spTree>
    <p:extLst>
      <p:ext uri="{BB962C8B-B14F-4D97-AF65-F5344CB8AC3E}">
        <p14:creationId xmlns:p14="http://schemas.microsoft.com/office/powerpoint/2010/main" val="4102349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07E53-8248-41E0-ACC2-E8C0A62BD3F3}" type="datetimeFigureOut">
              <a:rPr lang="en-GB" smtClean="0"/>
              <a:t>27/05/2021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9F33C-6E17-4490-83C5-C2671D386E72}" type="slidenum">
              <a:rPr lang="en-GB" smtClean="0"/>
              <a:t>‹#›</a:t>
            </a:fld>
            <a:endParaRPr lang="en-GB" dirty="0"/>
          </a:p>
        </p:txBody>
      </p:sp>
    </p:spTree>
    <p:extLst>
      <p:ext uri="{BB962C8B-B14F-4D97-AF65-F5344CB8AC3E}">
        <p14:creationId xmlns:p14="http://schemas.microsoft.com/office/powerpoint/2010/main" val="33786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aims.</a:t>
            </a:r>
          </a:p>
        </p:txBody>
      </p:sp>
      <p:sp>
        <p:nvSpPr>
          <p:cNvPr id="4" name="Slide Number Placeholder 3"/>
          <p:cNvSpPr>
            <a:spLocks noGrp="1"/>
          </p:cNvSpPr>
          <p:nvPr>
            <p:ph type="sldNum" sz="quarter" idx="5"/>
          </p:nvPr>
        </p:nvSpPr>
        <p:spPr/>
        <p:txBody>
          <a:bodyPr/>
          <a:lstStyle/>
          <a:p>
            <a:fld id="{F989F33C-6E17-4490-83C5-C2671D386E72}" type="slidenum">
              <a:rPr lang="en-GB" smtClean="0"/>
              <a:t>2</a:t>
            </a:fld>
            <a:endParaRPr lang="en-GB" dirty="0"/>
          </a:p>
        </p:txBody>
      </p:sp>
    </p:spTree>
    <p:extLst>
      <p:ext uri="{BB962C8B-B14F-4D97-AF65-F5344CB8AC3E}">
        <p14:creationId xmlns:p14="http://schemas.microsoft.com/office/powerpoint/2010/main" val="147281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 learners they are going to do some searching for information. They will have some questions on the next slide that they need to find the answers to.</a:t>
            </a:r>
          </a:p>
          <a:p>
            <a:r>
              <a:rPr lang="en-GB" dirty="0"/>
              <a:t>Learners to work in pairs. </a:t>
            </a:r>
          </a:p>
          <a:p>
            <a:endParaRPr lang="en-GB" dirty="0"/>
          </a:p>
          <a:p>
            <a:r>
              <a:rPr lang="en-GB" dirty="0"/>
              <a:t>Allow 30 minutes. They must do a presentation to show the information found and what search words they used.</a:t>
            </a:r>
          </a:p>
          <a:p>
            <a:endParaRPr lang="en-GB" dirty="0"/>
          </a:p>
          <a:p>
            <a:r>
              <a:rPr lang="en-GB" dirty="0"/>
              <a:t>Present the information  to the group at the end of the activity.</a:t>
            </a:r>
          </a:p>
        </p:txBody>
      </p:sp>
      <p:sp>
        <p:nvSpPr>
          <p:cNvPr id="4" name="Slide Number Placeholder 3"/>
          <p:cNvSpPr>
            <a:spLocks noGrp="1"/>
          </p:cNvSpPr>
          <p:nvPr>
            <p:ph type="sldNum" sz="quarter" idx="5"/>
          </p:nvPr>
        </p:nvSpPr>
        <p:spPr/>
        <p:txBody>
          <a:bodyPr/>
          <a:lstStyle/>
          <a:p>
            <a:fld id="{F989F33C-6E17-4490-83C5-C2671D386E72}" type="slidenum">
              <a:rPr lang="en-GB" smtClean="0"/>
              <a:t>14</a:t>
            </a:fld>
            <a:endParaRPr lang="en-GB" dirty="0"/>
          </a:p>
        </p:txBody>
      </p:sp>
    </p:spTree>
    <p:extLst>
      <p:ext uri="{BB962C8B-B14F-4D97-AF65-F5344CB8AC3E}">
        <p14:creationId xmlns:p14="http://schemas.microsoft.com/office/powerpoint/2010/main" val="333478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learners in pairs. Ask them to find the information in the slide and make a note of the key words they used to find the information. They should present the information in a presentation.</a:t>
            </a:r>
          </a:p>
          <a:p>
            <a:r>
              <a:rPr lang="en-GB" dirty="0"/>
              <a:t>Allow 30 minutes for the activity. Ask them to share their key words with the rest of the group.</a:t>
            </a:r>
          </a:p>
        </p:txBody>
      </p:sp>
      <p:sp>
        <p:nvSpPr>
          <p:cNvPr id="4" name="Slide Number Placeholder 3"/>
          <p:cNvSpPr>
            <a:spLocks noGrp="1"/>
          </p:cNvSpPr>
          <p:nvPr>
            <p:ph type="sldNum" sz="quarter" idx="5"/>
          </p:nvPr>
        </p:nvSpPr>
        <p:spPr/>
        <p:txBody>
          <a:bodyPr/>
          <a:lstStyle/>
          <a:p>
            <a:fld id="{F989F33C-6E17-4490-83C5-C2671D386E72}" type="slidenum">
              <a:rPr lang="en-GB" smtClean="0"/>
              <a:t>15</a:t>
            </a:fld>
            <a:endParaRPr lang="en-GB" dirty="0"/>
          </a:p>
        </p:txBody>
      </p:sp>
    </p:spTree>
    <p:extLst>
      <p:ext uri="{BB962C8B-B14F-4D97-AF65-F5344CB8AC3E}">
        <p14:creationId xmlns:p14="http://schemas.microsoft.com/office/powerpoint/2010/main" val="264589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 the learners towards their workbooks and the work-related research questions within. They must find the answers to the questions and present the information in a presentation, showing the search words used and the website. For each question, state why the website used is current, reliable and relevant.</a:t>
            </a:r>
          </a:p>
          <a:p>
            <a:endParaRPr lang="en-GB" dirty="0"/>
          </a:p>
          <a:p>
            <a:r>
              <a:rPr lang="en-GB" dirty="0"/>
              <a:t>Questions</a:t>
            </a:r>
          </a:p>
          <a:p>
            <a:r>
              <a:rPr lang="en-GB" dirty="0"/>
              <a:t>How much would a 100 square metre workshop cost to rent per month in your area?</a:t>
            </a:r>
          </a:p>
          <a:p>
            <a:r>
              <a:rPr lang="en-GB" dirty="0"/>
              <a:t>Locate a card payment machine that would suit a small business and the related costs.</a:t>
            </a:r>
          </a:p>
          <a:p>
            <a:r>
              <a:rPr lang="en-GB" dirty="0"/>
              <a:t>What are the costs associated with a business bank account from any major bank or building society?</a:t>
            </a:r>
          </a:p>
          <a:p>
            <a:r>
              <a:rPr lang="en-GB" dirty="0"/>
              <a:t>You have to deliver an order to a customer in the centre of Cardiff, find out how much it would cost to use a delivery company to do this.</a:t>
            </a:r>
          </a:p>
          <a:p>
            <a:r>
              <a:rPr lang="en-GB" dirty="0"/>
              <a:t>What is the legal minimum holiday entitlement for most workers in the UK?   </a:t>
            </a:r>
          </a:p>
          <a:p>
            <a:endParaRPr lang="en-GB" dirty="0"/>
          </a:p>
          <a:p>
            <a:r>
              <a:rPr lang="en-GB" dirty="0"/>
              <a:t>Allow 60 minutes for the activity.</a:t>
            </a:r>
          </a:p>
          <a:p>
            <a:br>
              <a:rPr lang="en-GB" dirty="0"/>
            </a:br>
            <a:r>
              <a:rPr lang="en-GB" dirty="0"/>
              <a:t>Learners to email the work to the teacher when complete.</a:t>
            </a:r>
          </a:p>
        </p:txBody>
      </p:sp>
      <p:sp>
        <p:nvSpPr>
          <p:cNvPr id="4" name="Slide Number Placeholder 3"/>
          <p:cNvSpPr>
            <a:spLocks noGrp="1"/>
          </p:cNvSpPr>
          <p:nvPr>
            <p:ph type="sldNum" sz="quarter" idx="5"/>
          </p:nvPr>
        </p:nvSpPr>
        <p:spPr/>
        <p:txBody>
          <a:bodyPr/>
          <a:lstStyle/>
          <a:p>
            <a:fld id="{F989F33C-6E17-4490-83C5-C2671D386E72}" type="slidenum">
              <a:rPr lang="en-GB" smtClean="0"/>
              <a:t>16</a:t>
            </a:fld>
            <a:endParaRPr lang="en-GB" dirty="0"/>
          </a:p>
        </p:txBody>
      </p:sp>
    </p:spTree>
    <p:extLst>
      <p:ext uri="{BB962C8B-B14F-4D97-AF65-F5344CB8AC3E}">
        <p14:creationId xmlns:p14="http://schemas.microsoft.com/office/powerpoint/2010/main" val="176968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small groups, learners should discuss what the difference is between a folder and a file, and then how they personally choose to organise their folders and files. If they don’t currently use any kind of method, they could discuss how they think they would and why it may help them.</a:t>
            </a:r>
          </a:p>
          <a:p>
            <a:endParaRPr lang="en-GB" dirty="0"/>
          </a:p>
          <a:p>
            <a:r>
              <a:rPr lang="en-GB" dirty="0"/>
              <a:t>Give 5 mins and then feed back</a:t>
            </a:r>
          </a:p>
        </p:txBody>
      </p:sp>
      <p:sp>
        <p:nvSpPr>
          <p:cNvPr id="4" name="Slide Number Placeholder 3"/>
          <p:cNvSpPr>
            <a:spLocks noGrp="1"/>
          </p:cNvSpPr>
          <p:nvPr>
            <p:ph type="sldNum" sz="quarter" idx="5"/>
          </p:nvPr>
        </p:nvSpPr>
        <p:spPr/>
        <p:txBody>
          <a:bodyPr/>
          <a:lstStyle/>
          <a:p>
            <a:fld id="{F989F33C-6E17-4490-83C5-C2671D386E72}" type="slidenum">
              <a:rPr lang="en-GB" smtClean="0"/>
              <a:t>17</a:t>
            </a:fld>
            <a:endParaRPr lang="en-GB" dirty="0"/>
          </a:p>
        </p:txBody>
      </p:sp>
    </p:spTree>
    <p:extLst>
      <p:ext uri="{BB962C8B-B14F-4D97-AF65-F5344CB8AC3E}">
        <p14:creationId xmlns:p14="http://schemas.microsoft.com/office/powerpoint/2010/main" val="85738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points. What methods do the learners use? Why do they choose to use this method? </a:t>
            </a:r>
          </a:p>
        </p:txBody>
      </p:sp>
      <p:sp>
        <p:nvSpPr>
          <p:cNvPr id="4" name="Slide Number Placeholder 3"/>
          <p:cNvSpPr>
            <a:spLocks noGrp="1"/>
          </p:cNvSpPr>
          <p:nvPr>
            <p:ph type="sldNum" sz="quarter" idx="5"/>
          </p:nvPr>
        </p:nvSpPr>
        <p:spPr/>
        <p:txBody>
          <a:bodyPr/>
          <a:lstStyle/>
          <a:p>
            <a:fld id="{F989F33C-6E17-4490-83C5-C2671D386E72}" type="slidenum">
              <a:rPr lang="en-GB" smtClean="0"/>
              <a:t>18</a:t>
            </a:fld>
            <a:endParaRPr lang="en-GB" dirty="0"/>
          </a:p>
        </p:txBody>
      </p:sp>
    </p:spTree>
    <p:extLst>
      <p:ext uri="{BB962C8B-B14F-4D97-AF65-F5344CB8AC3E}">
        <p14:creationId xmlns:p14="http://schemas.microsoft.com/office/powerpoint/2010/main" val="85195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Learners to work in pairs to create a presentation to show the following storage methods. They should describe each of them. They could also include advantages and disadvantages of each.</a:t>
            </a:r>
          </a:p>
          <a:p>
            <a:pPr marL="171450" indent="-171450">
              <a:buFont typeface="Arial" panose="020B0604020202020204" pitchFamily="34" charset="0"/>
              <a:buChar char="•"/>
            </a:pPr>
            <a:r>
              <a:rPr lang="en-GB" dirty="0"/>
              <a:t>Internal Hard Drives</a:t>
            </a:r>
          </a:p>
          <a:p>
            <a:pPr marL="171450" indent="-171450">
              <a:buFont typeface="Arial" panose="020B0604020202020204" pitchFamily="34" charset="0"/>
              <a:buChar char="•"/>
            </a:pPr>
            <a:r>
              <a:rPr lang="en-GB" dirty="0"/>
              <a:t>USB Flash Drives</a:t>
            </a:r>
          </a:p>
          <a:p>
            <a:pPr marL="171450" indent="-171450">
              <a:buFont typeface="Arial" panose="020B0604020202020204" pitchFamily="34" charset="0"/>
              <a:buChar char="•"/>
            </a:pPr>
            <a:r>
              <a:rPr lang="en-GB" dirty="0"/>
              <a:t>Solid state and conventional portable hard drives</a:t>
            </a:r>
          </a:p>
          <a:p>
            <a:pPr marL="171450" indent="-171450">
              <a:buFont typeface="Arial" panose="020B0604020202020204" pitchFamily="34" charset="0"/>
              <a:buChar char="•"/>
            </a:pPr>
            <a:r>
              <a:rPr lang="en-GB" dirty="0"/>
              <a:t>USB Flash Drives</a:t>
            </a:r>
          </a:p>
          <a:p>
            <a:pPr marL="171450" indent="-171450">
              <a:buFont typeface="Arial" panose="020B0604020202020204" pitchFamily="34" charset="0"/>
              <a:buChar char="•"/>
            </a:pPr>
            <a:r>
              <a:rPr lang="en-GB" dirty="0"/>
              <a:t>Network Attached Storage systems</a:t>
            </a:r>
          </a:p>
          <a:p>
            <a:pPr marL="171450" indent="-171450">
              <a:buFont typeface="Arial" panose="020B0604020202020204" pitchFamily="34" charset="0"/>
              <a:buChar char="•"/>
            </a:pPr>
            <a:r>
              <a:rPr lang="en-GB" dirty="0"/>
              <a:t>Cloud storage solutions</a:t>
            </a:r>
          </a:p>
          <a:p>
            <a:r>
              <a:rPr lang="en-GB" dirty="0"/>
              <a:t>Allow 45 minutes for the activity then present back to the group.</a:t>
            </a:r>
          </a:p>
          <a:p>
            <a:endParaRPr lang="en-GB" dirty="0"/>
          </a:p>
          <a:p>
            <a:r>
              <a:rPr lang="en-GB" dirty="0"/>
              <a:t>Alternatively, you could ask each group to research one or two of the methods and reduce the amount of time for the activity.</a:t>
            </a:r>
          </a:p>
        </p:txBody>
      </p:sp>
      <p:sp>
        <p:nvSpPr>
          <p:cNvPr id="4" name="Slide Number Placeholder 3"/>
          <p:cNvSpPr>
            <a:spLocks noGrp="1"/>
          </p:cNvSpPr>
          <p:nvPr>
            <p:ph type="sldNum" sz="quarter" idx="5"/>
          </p:nvPr>
        </p:nvSpPr>
        <p:spPr/>
        <p:txBody>
          <a:bodyPr/>
          <a:lstStyle/>
          <a:p>
            <a:fld id="{F989F33C-6E17-4490-83C5-C2671D386E72}" type="slidenum">
              <a:rPr lang="en-GB" smtClean="0"/>
              <a:t>19</a:t>
            </a:fld>
            <a:endParaRPr lang="en-GB" dirty="0"/>
          </a:p>
        </p:txBody>
      </p:sp>
    </p:spTree>
    <p:extLst>
      <p:ext uri="{BB962C8B-B14F-4D97-AF65-F5344CB8AC3E}">
        <p14:creationId xmlns:p14="http://schemas.microsoft.com/office/powerpoint/2010/main" val="205356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20</a:t>
            </a:fld>
            <a:endParaRPr lang="en-GB" dirty="0"/>
          </a:p>
        </p:txBody>
      </p:sp>
    </p:spTree>
    <p:extLst>
      <p:ext uri="{BB962C8B-B14F-4D97-AF65-F5344CB8AC3E}">
        <p14:creationId xmlns:p14="http://schemas.microsoft.com/office/powerpoint/2010/main" val="188353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 where could these methods best be used?</a:t>
            </a:r>
          </a:p>
        </p:txBody>
      </p:sp>
      <p:sp>
        <p:nvSpPr>
          <p:cNvPr id="4" name="Slide Number Placeholder 3"/>
          <p:cNvSpPr>
            <a:spLocks noGrp="1"/>
          </p:cNvSpPr>
          <p:nvPr>
            <p:ph type="sldNum" sz="quarter" idx="5"/>
          </p:nvPr>
        </p:nvSpPr>
        <p:spPr/>
        <p:txBody>
          <a:bodyPr/>
          <a:lstStyle/>
          <a:p>
            <a:fld id="{F989F33C-6E17-4490-83C5-C2671D386E72}" type="slidenum">
              <a:rPr lang="en-GB" smtClean="0"/>
              <a:t>21</a:t>
            </a:fld>
            <a:endParaRPr lang="en-GB" dirty="0"/>
          </a:p>
        </p:txBody>
      </p:sp>
    </p:spTree>
    <p:extLst>
      <p:ext uri="{BB962C8B-B14F-4D97-AF65-F5344CB8AC3E}">
        <p14:creationId xmlns:p14="http://schemas.microsoft.com/office/powerpoint/2010/main" val="2856398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this method works.</a:t>
            </a:r>
          </a:p>
        </p:txBody>
      </p:sp>
      <p:sp>
        <p:nvSpPr>
          <p:cNvPr id="4" name="Slide Number Placeholder 3"/>
          <p:cNvSpPr>
            <a:spLocks noGrp="1"/>
          </p:cNvSpPr>
          <p:nvPr>
            <p:ph type="sldNum" sz="quarter" idx="5"/>
          </p:nvPr>
        </p:nvSpPr>
        <p:spPr/>
        <p:txBody>
          <a:bodyPr/>
          <a:lstStyle/>
          <a:p>
            <a:fld id="{F989F33C-6E17-4490-83C5-C2671D386E72}" type="slidenum">
              <a:rPr lang="en-GB" smtClean="0"/>
              <a:t>22</a:t>
            </a:fld>
            <a:endParaRPr lang="en-GB" dirty="0"/>
          </a:p>
        </p:txBody>
      </p:sp>
    </p:spTree>
    <p:extLst>
      <p:ext uri="{BB962C8B-B14F-4D97-AF65-F5344CB8AC3E}">
        <p14:creationId xmlns:p14="http://schemas.microsoft.com/office/powerpoint/2010/main" val="2164352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the approaches.</a:t>
            </a:r>
          </a:p>
        </p:txBody>
      </p:sp>
      <p:sp>
        <p:nvSpPr>
          <p:cNvPr id="4" name="Slide Number Placeholder 3"/>
          <p:cNvSpPr>
            <a:spLocks noGrp="1"/>
          </p:cNvSpPr>
          <p:nvPr>
            <p:ph type="sldNum" sz="quarter" idx="5"/>
          </p:nvPr>
        </p:nvSpPr>
        <p:spPr/>
        <p:txBody>
          <a:bodyPr/>
          <a:lstStyle/>
          <a:p>
            <a:fld id="{F989F33C-6E17-4490-83C5-C2671D386E72}" type="slidenum">
              <a:rPr lang="en-GB" smtClean="0"/>
              <a:t>23</a:t>
            </a:fld>
            <a:endParaRPr lang="en-GB" dirty="0"/>
          </a:p>
        </p:txBody>
      </p:sp>
    </p:spTree>
    <p:extLst>
      <p:ext uri="{BB962C8B-B14F-4D97-AF65-F5344CB8AC3E}">
        <p14:creationId xmlns:p14="http://schemas.microsoft.com/office/powerpoint/2010/main" val="194935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learners into small groups</a:t>
            </a:r>
          </a:p>
          <a:p>
            <a:r>
              <a:rPr lang="en-GB" dirty="0"/>
              <a:t>Allow 5 minutes and feed back</a:t>
            </a:r>
          </a:p>
          <a:p>
            <a:endParaRPr lang="en-GB" dirty="0"/>
          </a:p>
        </p:txBody>
      </p:sp>
      <p:sp>
        <p:nvSpPr>
          <p:cNvPr id="4" name="Slide Number Placeholder 3"/>
          <p:cNvSpPr>
            <a:spLocks noGrp="1"/>
          </p:cNvSpPr>
          <p:nvPr>
            <p:ph type="sldNum" sz="quarter" idx="5"/>
          </p:nvPr>
        </p:nvSpPr>
        <p:spPr/>
        <p:txBody>
          <a:bodyPr/>
          <a:lstStyle/>
          <a:p>
            <a:fld id="{F989F33C-6E17-4490-83C5-C2671D386E72}" type="slidenum">
              <a:rPr lang="en-GB" smtClean="0"/>
              <a:t>6</a:t>
            </a:fld>
            <a:endParaRPr lang="en-GB" dirty="0"/>
          </a:p>
        </p:txBody>
      </p:sp>
    </p:spTree>
    <p:extLst>
      <p:ext uri="{BB962C8B-B14F-4D97-AF65-F5344CB8AC3E}">
        <p14:creationId xmlns:p14="http://schemas.microsoft.com/office/powerpoint/2010/main" val="334584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questions as a whole group.</a:t>
            </a:r>
          </a:p>
        </p:txBody>
      </p:sp>
      <p:sp>
        <p:nvSpPr>
          <p:cNvPr id="4" name="Slide Number Placeholder 3"/>
          <p:cNvSpPr>
            <a:spLocks noGrp="1"/>
          </p:cNvSpPr>
          <p:nvPr>
            <p:ph type="sldNum" sz="quarter" idx="5"/>
          </p:nvPr>
        </p:nvSpPr>
        <p:spPr/>
        <p:txBody>
          <a:bodyPr/>
          <a:lstStyle/>
          <a:p>
            <a:fld id="{F989F33C-6E17-4490-83C5-C2671D386E72}" type="slidenum">
              <a:rPr lang="en-GB" smtClean="0"/>
              <a:t>24</a:t>
            </a:fld>
            <a:endParaRPr lang="en-GB" dirty="0"/>
          </a:p>
        </p:txBody>
      </p:sp>
    </p:spTree>
    <p:extLst>
      <p:ext uri="{BB962C8B-B14F-4D97-AF65-F5344CB8AC3E}">
        <p14:creationId xmlns:p14="http://schemas.microsoft.com/office/powerpoint/2010/main" val="279503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learners into small groups and ask them to discuss the question.</a:t>
            </a:r>
          </a:p>
          <a:p>
            <a:r>
              <a:rPr lang="en-GB" dirty="0"/>
              <a:t>Give 5 mins and then feed back</a:t>
            </a:r>
          </a:p>
        </p:txBody>
      </p:sp>
      <p:sp>
        <p:nvSpPr>
          <p:cNvPr id="4" name="Slide Number Placeholder 3"/>
          <p:cNvSpPr>
            <a:spLocks noGrp="1"/>
          </p:cNvSpPr>
          <p:nvPr>
            <p:ph type="sldNum" sz="quarter" idx="5"/>
          </p:nvPr>
        </p:nvSpPr>
        <p:spPr/>
        <p:txBody>
          <a:bodyPr/>
          <a:lstStyle/>
          <a:p>
            <a:fld id="{F989F33C-6E17-4490-83C5-C2671D386E72}" type="slidenum">
              <a:rPr lang="en-GB" smtClean="0"/>
              <a:t>25</a:t>
            </a:fld>
            <a:endParaRPr lang="en-GB" dirty="0"/>
          </a:p>
        </p:txBody>
      </p:sp>
    </p:spTree>
    <p:extLst>
      <p:ext uri="{BB962C8B-B14F-4D97-AF65-F5344CB8AC3E}">
        <p14:creationId xmlns:p14="http://schemas.microsoft.com/office/powerpoint/2010/main" val="3117218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26</a:t>
            </a:fld>
            <a:endParaRPr lang="en-GB" dirty="0"/>
          </a:p>
        </p:txBody>
      </p:sp>
    </p:spTree>
    <p:extLst>
      <p:ext uri="{BB962C8B-B14F-4D97-AF65-F5344CB8AC3E}">
        <p14:creationId xmlns:p14="http://schemas.microsoft.com/office/powerpoint/2010/main" val="391556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in pairs to create a resource to instruct another person how to create a folder and sub folders. You could do a video, a handout or a presentation.  Your instructions must be clear and detailed so that someone who doesn’t know how to do this can follow them.</a:t>
            </a:r>
          </a:p>
          <a:p>
            <a:endParaRPr lang="en-GB" dirty="0"/>
          </a:p>
          <a:p>
            <a:r>
              <a:rPr lang="en-GB" dirty="0"/>
              <a:t>Allow 45 minutes for the activity. </a:t>
            </a:r>
          </a:p>
          <a:p>
            <a:endParaRPr lang="en-GB" dirty="0"/>
          </a:p>
          <a:p>
            <a:r>
              <a:rPr lang="en-GB" dirty="0"/>
              <a:t>Ask the learners to present the information back to the group and the rest of the group follows the activity.</a:t>
            </a:r>
          </a:p>
        </p:txBody>
      </p:sp>
      <p:sp>
        <p:nvSpPr>
          <p:cNvPr id="4" name="Slide Number Placeholder 3"/>
          <p:cNvSpPr>
            <a:spLocks noGrp="1"/>
          </p:cNvSpPr>
          <p:nvPr>
            <p:ph type="sldNum" sz="quarter" idx="5"/>
          </p:nvPr>
        </p:nvSpPr>
        <p:spPr/>
        <p:txBody>
          <a:bodyPr/>
          <a:lstStyle/>
          <a:p>
            <a:fld id="{F989F33C-6E17-4490-83C5-C2671D386E72}" type="slidenum">
              <a:rPr lang="en-GB" smtClean="0"/>
              <a:t>27</a:t>
            </a:fld>
            <a:endParaRPr lang="en-GB" dirty="0"/>
          </a:p>
        </p:txBody>
      </p:sp>
    </p:spTree>
    <p:extLst>
      <p:ext uri="{BB962C8B-B14F-4D97-AF65-F5344CB8AC3E}">
        <p14:creationId xmlns:p14="http://schemas.microsoft.com/office/powerpoint/2010/main" val="2107561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are to create folders on their desktop or other suitable place. </a:t>
            </a:r>
          </a:p>
          <a:p>
            <a:endParaRPr lang="en-GB" dirty="0"/>
          </a:p>
          <a:p>
            <a:r>
              <a:rPr lang="en-GB" dirty="0"/>
              <a:t>They should create folder structures which include:</a:t>
            </a:r>
          </a:p>
          <a:p>
            <a:pPr marL="228600" indent="-228600">
              <a:buAutoNum type="arabicPeriod"/>
            </a:pPr>
            <a:r>
              <a:rPr lang="en-GB" dirty="0"/>
              <a:t>A main folder with 12 sub folders within it. Sub folders to be labelled with the months of the year and the year e.g. January 2022</a:t>
            </a:r>
          </a:p>
          <a:p>
            <a:pPr marL="228600" indent="-228600">
              <a:buAutoNum type="arabicPeriod"/>
            </a:pPr>
            <a:r>
              <a:rPr lang="en-GB" dirty="0"/>
              <a:t>A main folder with 3 sub folders: Maths, English and ICT. Within each of the sub folders, create further sub folders with 5 learners’ names: Jim, Carol, Susan, Freda, Karl. </a:t>
            </a:r>
          </a:p>
          <a:p>
            <a:pPr marL="228600" indent="-228600">
              <a:buAutoNum type="arabicPeriod"/>
            </a:pPr>
            <a:endParaRPr lang="en-GB" dirty="0"/>
          </a:p>
          <a:p>
            <a:pPr marL="0" indent="0">
              <a:buNone/>
            </a:pPr>
            <a:r>
              <a:rPr lang="en-GB" dirty="0"/>
              <a:t>Take screen shots to show the folder structures. </a:t>
            </a:r>
          </a:p>
        </p:txBody>
      </p:sp>
      <p:sp>
        <p:nvSpPr>
          <p:cNvPr id="4" name="Slide Number Placeholder 3"/>
          <p:cNvSpPr>
            <a:spLocks noGrp="1"/>
          </p:cNvSpPr>
          <p:nvPr>
            <p:ph type="sldNum" sz="quarter" idx="5"/>
          </p:nvPr>
        </p:nvSpPr>
        <p:spPr/>
        <p:txBody>
          <a:bodyPr/>
          <a:lstStyle/>
          <a:p>
            <a:fld id="{F989F33C-6E17-4490-83C5-C2671D386E72}" type="slidenum">
              <a:rPr lang="en-GB" smtClean="0"/>
              <a:t>28</a:t>
            </a:fld>
            <a:endParaRPr lang="en-GB" dirty="0"/>
          </a:p>
        </p:txBody>
      </p:sp>
    </p:spTree>
    <p:extLst>
      <p:ext uri="{BB962C8B-B14F-4D97-AF65-F5344CB8AC3E}">
        <p14:creationId xmlns:p14="http://schemas.microsoft.com/office/powerpoint/2010/main" val="398083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learners into two or three groups.</a:t>
            </a:r>
          </a:p>
          <a:p>
            <a:r>
              <a:rPr lang="en-GB" dirty="0"/>
              <a:t>Ask them to list or create a </a:t>
            </a:r>
            <a:r>
              <a:rPr lang="en-GB" dirty="0" err="1"/>
              <a:t>mindmap</a:t>
            </a:r>
            <a:r>
              <a:rPr lang="en-GB" dirty="0"/>
              <a:t> to identify different software applications that could be used in the workplace.</a:t>
            </a:r>
          </a:p>
          <a:p>
            <a:r>
              <a:rPr lang="en-GB" dirty="0"/>
              <a:t>Allow 5 minutes then feed back.</a:t>
            </a:r>
          </a:p>
        </p:txBody>
      </p:sp>
      <p:sp>
        <p:nvSpPr>
          <p:cNvPr id="4" name="Slide Number Placeholder 3"/>
          <p:cNvSpPr>
            <a:spLocks noGrp="1"/>
          </p:cNvSpPr>
          <p:nvPr>
            <p:ph type="sldNum" sz="quarter" idx="5"/>
          </p:nvPr>
        </p:nvSpPr>
        <p:spPr/>
        <p:txBody>
          <a:bodyPr/>
          <a:lstStyle/>
          <a:p>
            <a:fld id="{F989F33C-6E17-4490-83C5-C2671D386E72}" type="slidenum">
              <a:rPr lang="en-GB" smtClean="0"/>
              <a:t>29</a:t>
            </a:fld>
            <a:endParaRPr lang="en-GB" dirty="0"/>
          </a:p>
        </p:txBody>
      </p:sp>
    </p:spTree>
    <p:extLst>
      <p:ext uri="{BB962C8B-B14F-4D97-AF65-F5344CB8AC3E}">
        <p14:creationId xmlns:p14="http://schemas.microsoft.com/office/powerpoint/2010/main" val="667331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may have identified additional examples.</a:t>
            </a:r>
          </a:p>
          <a:p>
            <a:r>
              <a:rPr lang="en-GB" dirty="0"/>
              <a:t>Give a brief overview as to what the application can do on any that weren’t identified</a:t>
            </a:r>
          </a:p>
        </p:txBody>
      </p:sp>
      <p:sp>
        <p:nvSpPr>
          <p:cNvPr id="4" name="Slide Number Placeholder 3"/>
          <p:cNvSpPr>
            <a:spLocks noGrp="1"/>
          </p:cNvSpPr>
          <p:nvPr>
            <p:ph type="sldNum" sz="quarter" idx="5"/>
          </p:nvPr>
        </p:nvSpPr>
        <p:spPr/>
        <p:txBody>
          <a:bodyPr/>
          <a:lstStyle/>
          <a:p>
            <a:fld id="{F989F33C-6E17-4490-83C5-C2671D386E72}" type="slidenum">
              <a:rPr lang="en-GB" smtClean="0"/>
              <a:t>30</a:t>
            </a:fld>
            <a:endParaRPr lang="en-GB" dirty="0"/>
          </a:p>
        </p:txBody>
      </p:sp>
    </p:spTree>
    <p:extLst>
      <p:ext uri="{BB962C8B-B14F-4D97-AF65-F5344CB8AC3E}">
        <p14:creationId xmlns:p14="http://schemas.microsoft.com/office/powerpoint/2010/main" val="3696985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the group into pairs or small groups. Learners can look at Word, Excel, Access and PowerPoint as well as specialist software. The teacher can either give each group the whole list or give the learners one piece of software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can you use the software applications to create digital content in the workplace?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t>Allow 15 minutes.</a:t>
            </a:r>
          </a:p>
          <a:p>
            <a:r>
              <a:rPr lang="en-GB" dirty="0"/>
              <a:t>Share ideas.</a:t>
            </a:r>
          </a:p>
        </p:txBody>
      </p:sp>
      <p:sp>
        <p:nvSpPr>
          <p:cNvPr id="4" name="Slide Number Placeholder 3"/>
          <p:cNvSpPr>
            <a:spLocks noGrp="1"/>
          </p:cNvSpPr>
          <p:nvPr>
            <p:ph type="sldNum" sz="quarter" idx="5"/>
          </p:nvPr>
        </p:nvSpPr>
        <p:spPr/>
        <p:txBody>
          <a:bodyPr/>
          <a:lstStyle/>
          <a:p>
            <a:fld id="{F989F33C-6E17-4490-83C5-C2671D386E72}" type="slidenum">
              <a:rPr lang="en-GB" smtClean="0"/>
              <a:t>31</a:t>
            </a:fld>
            <a:endParaRPr lang="en-GB" dirty="0"/>
          </a:p>
        </p:txBody>
      </p:sp>
    </p:spTree>
    <p:extLst>
      <p:ext uri="{BB962C8B-B14F-4D97-AF65-F5344CB8AC3E}">
        <p14:creationId xmlns:p14="http://schemas.microsoft.com/office/powerpoint/2010/main" val="645532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learner must create a document in each of the listed applications that can be used to support complex work-related tasks. This can be operating machinery or office equipment, tracking holidays taken or showing annual leave left for a number of staff members, tracking orders, how to book onto a course, a staff training matrix etc. This can be agreed with the teacher.</a:t>
            </a:r>
          </a:p>
          <a:p>
            <a:r>
              <a:rPr lang="en-GB" dirty="0"/>
              <a:t>They must create at least one document in each of the following software applications:</a:t>
            </a:r>
          </a:p>
          <a:p>
            <a:r>
              <a:rPr lang="en-GB" dirty="0"/>
              <a:t>Word</a:t>
            </a:r>
          </a:p>
          <a:p>
            <a:r>
              <a:rPr lang="en-GB" dirty="0"/>
              <a:t>PowerPoint</a:t>
            </a:r>
          </a:p>
          <a:p>
            <a:r>
              <a:rPr lang="en-GB" dirty="0"/>
              <a:t>Excel</a:t>
            </a:r>
          </a:p>
          <a:p>
            <a:endParaRPr lang="en-GB" dirty="0"/>
          </a:p>
          <a:p>
            <a:r>
              <a:rPr lang="en-GB" dirty="0"/>
              <a:t>Across the documents, there must be evidence of the use of text, sound, number calculations, images and videos. </a:t>
            </a:r>
          </a:p>
          <a:p>
            <a:r>
              <a:rPr lang="en-GB" dirty="0"/>
              <a:t>The learner must explain why they chose the approach they did and who their audience would be.</a:t>
            </a:r>
          </a:p>
          <a:p>
            <a:endParaRPr lang="en-GB" dirty="0"/>
          </a:p>
          <a:p>
            <a:r>
              <a:rPr lang="en-GB" dirty="0"/>
              <a:t>Allow 90 minutes for this activity.</a:t>
            </a:r>
          </a:p>
          <a:p>
            <a:endParaRPr lang="en-GB" dirty="0"/>
          </a:p>
          <a:p>
            <a:r>
              <a:rPr lang="en-GB" dirty="0"/>
              <a:t>The learners should then present the information back to the group.</a:t>
            </a:r>
          </a:p>
        </p:txBody>
      </p:sp>
      <p:sp>
        <p:nvSpPr>
          <p:cNvPr id="4" name="Slide Number Placeholder 3"/>
          <p:cNvSpPr>
            <a:spLocks noGrp="1"/>
          </p:cNvSpPr>
          <p:nvPr>
            <p:ph type="sldNum" sz="quarter" idx="5"/>
          </p:nvPr>
        </p:nvSpPr>
        <p:spPr/>
        <p:txBody>
          <a:bodyPr/>
          <a:lstStyle/>
          <a:p>
            <a:fld id="{F989F33C-6E17-4490-83C5-C2671D386E72}" type="slidenum">
              <a:rPr lang="en-GB" smtClean="0"/>
              <a:t>32</a:t>
            </a:fld>
            <a:endParaRPr lang="en-GB" dirty="0"/>
          </a:p>
        </p:txBody>
      </p:sp>
    </p:spTree>
    <p:extLst>
      <p:ext uri="{BB962C8B-B14F-4D97-AF65-F5344CB8AC3E}">
        <p14:creationId xmlns:p14="http://schemas.microsoft.com/office/powerpoint/2010/main" val="2510960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PowerPoint presentation that provides an overview of all the documents you created in the last task. </a:t>
            </a:r>
          </a:p>
          <a:p>
            <a:r>
              <a:rPr lang="en-GB" dirty="0"/>
              <a:t>Learners should follow a theme rather than just having unlinked information in the presentation.</a:t>
            </a:r>
          </a:p>
          <a:p>
            <a:endParaRPr lang="en-GB" dirty="0"/>
          </a:p>
          <a:p>
            <a:r>
              <a:rPr lang="en-GB" dirty="0"/>
              <a:t>It should include the following:</a:t>
            </a:r>
          </a:p>
          <a:p>
            <a:pPr marL="171450" indent="-171450">
              <a:buFont typeface="Arial" panose="020B0604020202020204" pitchFamily="34" charset="0"/>
              <a:buChar char="•"/>
            </a:pPr>
            <a:r>
              <a:rPr lang="en-GB" dirty="0"/>
              <a:t>Text explaining the presentation and bring together the documents</a:t>
            </a:r>
          </a:p>
          <a:p>
            <a:pPr marL="171450" indent="-171450">
              <a:buFont typeface="Arial" panose="020B0604020202020204" pitchFamily="34" charset="0"/>
              <a:buChar char="•"/>
            </a:pPr>
            <a:r>
              <a:rPr lang="en-GB" dirty="0"/>
              <a:t>The company logo.</a:t>
            </a:r>
          </a:p>
          <a:p>
            <a:pPr marL="171450" indent="-171450">
              <a:buFont typeface="Arial" panose="020B0604020202020204" pitchFamily="34" charset="0"/>
              <a:buChar char="•"/>
            </a:pPr>
            <a:r>
              <a:rPr lang="en-GB" dirty="0"/>
              <a:t>A video of a process, procedure or sales outcome, sounds or audio files., images and numerical data.</a:t>
            </a:r>
          </a:p>
          <a:p>
            <a:endParaRPr lang="en-GB" dirty="0"/>
          </a:p>
          <a:p>
            <a:r>
              <a:rPr lang="en-GB" dirty="0"/>
              <a:t>Learners should name the presentation appropriately and submit a screen shot of the folder and file name where they have stored their completed work.</a:t>
            </a:r>
          </a:p>
          <a:p>
            <a:endParaRPr lang="en-GB" dirty="0"/>
          </a:p>
          <a:p>
            <a:r>
              <a:rPr lang="en-GB" dirty="0"/>
              <a:t>Learners must email the work to the teacher for feedback.</a:t>
            </a:r>
          </a:p>
          <a:p>
            <a:endParaRPr lang="en-GB" dirty="0"/>
          </a:p>
          <a:p>
            <a:r>
              <a:rPr lang="en-GB" dirty="0"/>
              <a:t>Teacher should feed back on the presentation and ask the learners to make amendments to improve it. </a:t>
            </a:r>
          </a:p>
          <a:p>
            <a:endParaRPr lang="en-GB" dirty="0"/>
          </a:p>
          <a:p>
            <a:r>
              <a:rPr lang="en-GB" dirty="0"/>
              <a:t>Ask the learners to then save the original and changed files with your feedback</a:t>
            </a:r>
          </a:p>
          <a:p>
            <a:endParaRPr lang="en-GB" dirty="0"/>
          </a:p>
          <a:p>
            <a:r>
              <a:rPr lang="en-GB" dirty="0"/>
              <a:t>Allow 90 minutes in total for this task.</a:t>
            </a:r>
          </a:p>
          <a:p>
            <a:br>
              <a:rPr lang="en-GB" dirty="0"/>
            </a:br>
            <a:r>
              <a:rPr lang="en-GB" dirty="0"/>
              <a:t>Ask the learners to email all the work to the teacher when complete.</a:t>
            </a:r>
          </a:p>
        </p:txBody>
      </p:sp>
      <p:sp>
        <p:nvSpPr>
          <p:cNvPr id="4" name="Slide Number Placeholder 3"/>
          <p:cNvSpPr>
            <a:spLocks noGrp="1"/>
          </p:cNvSpPr>
          <p:nvPr>
            <p:ph type="sldNum" sz="quarter" idx="5"/>
          </p:nvPr>
        </p:nvSpPr>
        <p:spPr/>
        <p:txBody>
          <a:bodyPr/>
          <a:lstStyle/>
          <a:p>
            <a:fld id="{F989F33C-6E17-4490-83C5-C2671D386E72}" type="slidenum">
              <a:rPr lang="en-GB" smtClean="0"/>
              <a:t>33</a:t>
            </a:fld>
            <a:endParaRPr lang="en-GB" dirty="0"/>
          </a:p>
        </p:txBody>
      </p:sp>
    </p:spTree>
    <p:extLst>
      <p:ext uri="{BB962C8B-B14F-4D97-AF65-F5344CB8AC3E}">
        <p14:creationId xmlns:p14="http://schemas.microsoft.com/office/powerpoint/2010/main" val="319059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points and compare to the learners’ answers.</a:t>
            </a:r>
          </a:p>
        </p:txBody>
      </p:sp>
      <p:sp>
        <p:nvSpPr>
          <p:cNvPr id="4" name="Slide Number Placeholder 3"/>
          <p:cNvSpPr>
            <a:spLocks noGrp="1"/>
          </p:cNvSpPr>
          <p:nvPr>
            <p:ph type="sldNum" sz="quarter" idx="5"/>
          </p:nvPr>
        </p:nvSpPr>
        <p:spPr/>
        <p:txBody>
          <a:bodyPr/>
          <a:lstStyle/>
          <a:p>
            <a:fld id="{F989F33C-6E17-4490-83C5-C2671D386E72}" type="slidenum">
              <a:rPr lang="en-GB" smtClean="0"/>
              <a:t>7</a:t>
            </a:fld>
            <a:endParaRPr lang="en-GB" dirty="0"/>
          </a:p>
        </p:txBody>
      </p:sp>
    </p:spTree>
    <p:extLst>
      <p:ext uri="{BB962C8B-B14F-4D97-AF65-F5344CB8AC3E}">
        <p14:creationId xmlns:p14="http://schemas.microsoft.com/office/powerpoint/2010/main" val="2174606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learners into groups.</a:t>
            </a:r>
          </a:p>
          <a:p>
            <a:r>
              <a:rPr lang="en-GB" dirty="0"/>
              <a:t>Give 5 minutes to generate ideas and feed back.</a:t>
            </a:r>
          </a:p>
          <a:p>
            <a:r>
              <a:rPr lang="en-GB" dirty="0"/>
              <a:t>Teacher to record key ideas on a whiteboard.</a:t>
            </a:r>
          </a:p>
        </p:txBody>
      </p:sp>
      <p:sp>
        <p:nvSpPr>
          <p:cNvPr id="4" name="Slide Number Placeholder 3"/>
          <p:cNvSpPr>
            <a:spLocks noGrp="1"/>
          </p:cNvSpPr>
          <p:nvPr>
            <p:ph type="sldNum" sz="quarter" idx="5"/>
          </p:nvPr>
        </p:nvSpPr>
        <p:spPr/>
        <p:txBody>
          <a:bodyPr/>
          <a:lstStyle/>
          <a:p>
            <a:fld id="{F989F33C-6E17-4490-83C5-C2671D386E72}" type="slidenum">
              <a:rPr lang="en-GB" smtClean="0"/>
              <a:t>34</a:t>
            </a:fld>
            <a:endParaRPr lang="en-GB" dirty="0"/>
          </a:p>
        </p:txBody>
      </p:sp>
    </p:spTree>
    <p:extLst>
      <p:ext uri="{BB962C8B-B14F-4D97-AF65-F5344CB8AC3E}">
        <p14:creationId xmlns:p14="http://schemas.microsoft.com/office/powerpoint/2010/main" val="3812767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learners about the pros and cons of each method as you talk through them</a:t>
            </a:r>
          </a:p>
        </p:txBody>
      </p:sp>
      <p:sp>
        <p:nvSpPr>
          <p:cNvPr id="4" name="Slide Number Placeholder 3"/>
          <p:cNvSpPr>
            <a:spLocks noGrp="1"/>
          </p:cNvSpPr>
          <p:nvPr>
            <p:ph type="sldNum" sz="quarter" idx="5"/>
          </p:nvPr>
        </p:nvSpPr>
        <p:spPr/>
        <p:txBody>
          <a:bodyPr/>
          <a:lstStyle/>
          <a:p>
            <a:fld id="{F989F33C-6E17-4490-83C5-C2671D386E72}" type="slidenum">
              <a:rPr lang="en-GB" smtClean="0"/>
              <a:t>35</a:t>
            </a:fld>
            <a:endParaRPr lang="en-GB" dirty="0"/>
          </a:p>
        </p:txBody>
      </p:sp>
    </p:spTree>
    <p:extLst>
      <p:ext uri="{BB962C8B-B14F-4D97-AF65-F5344CB8AC3E}">
        <p14:creationId xmlns:p14="http://schemas.microsoft.com/office/powerpoint/2010/main" val="2112777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as a whole group. Teacher to record key points on whiteboard.</a:t>
            </a:r>
          </a:p>
        </p:txBody>
      </p:sp>
      <p:sp>
        <p:nvSpPr>
          <p:cNvPr id="4" name="Slide Number Placeholder 3"/>
          <p:cNvSpPr>
            <a:spLocks noGrp="1"/>
          </p:cNvSpPr>
          <p:nvPr>
            <p:ph type="sldNum" sz="quarter" idx="5"/>
          </p:nvPr>
        </p:nvSpPr>
        <p:spPr/>
        <p:txBody>
          <a:bodyPr/>
          <a:lstStyle/>
          <a:p>
            <a:fld id="{F989F33C-6E17-4490-83C5-C2671D386E72}" type="slidenum">
              <a:rPr lang="en-GB" smtClean="0"/>
              <a:t>36</a:t>
            </a:fld>
            <a:endParaRPr lang="en-GB" dirty="0"/>
          </a:p>
        </p:txBody>
      </p:sp>
    </p:spTree>
    <p:extLst>
      <p:ext uri="{BB962C8B-B14F-4D97-AF65-F5344CB8AC3E}">
        <p14:creationId xmlns:p14="http://schemas.microsoft.com/office/powerpoint/2010/main" val="2452647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with the learners’ ideas.</a:t>
            </a:r>
          </a:p>
        </p:txBody>
      </p:sp>
      <p:sp>
        <p:nvSpPr>
          <p:cNvPr id="4" name="Slide Number Placeholder 3"/>
          <p:cNvSpPr>
            <a:spLocks noGrp="1"/>
          </p:cNvSpPr>
          <p:nvPr>
            <p:ph type="sldNum" sz="quarter" idx="5"/>
          </p:nvPr>
        </p:nvSpPr>
        <p:spPr/>
        <p:txBody>
          <a:bodyPr/>
          <a:lstStyle/>
          <a:p>
            <a:fld id="{F989F33C-6E17-4490-83C5-C2671D386E72}" type="slidenum">
              <a:rPr lang="en-GB" smtClean="0"/>
              <a:t>37</a:t>
            </a:fld>
            <a:endParaRPr lang="en-GB" dirty="0"/>
          </a:p>
        </p:txBody>
      </p:sp>
    </p:spTree>
    <p:extLst>
      <p:ext uri="{BB962C8B-B14F-4D97-AF65-F5344CB8AC3E}">
        <p14:creationId xmlns:p14="http://schemas.microsoft.com/office/powerpoint/2010/main" val="1648290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as a whole group or split the learners into three groups and allow them to discuss the scenarios and feed back to the main group. If allowing the learners to work in groups, allow 10 minutes.</a:t>
            </a:r>
          </a:p>
        </p:txBody>
      </p:sp>
      <p:sp>
        <p:nvSpPr>
          <p:cNvPr id="4" name="Slide Number Placeholder 3"/>
          <p:cNvSpPr>
            <a:spLocks noGrp="1"/>
          </p:cNvSpPr>
          <p:nvPr>
            <p:ph type="sldNum" sz="quarter" idx="5"/>
          </p:nvPr>
        </p:nvSpPr>
        <p:spPr/>
        <p:txBody>
          <a:bodyPr/>
          <a:lstStyle/>
          <a:p>
            <a:fld id="{F989F33C-6E17-4490-83C5-C2671D386E72}" type="slidenum">
              <a:rPr lang="en-GB" smtClean="0"/>
              <a:t>38</a:t>
            </a:fld>
            <a:endParaRPr lang="en-GB" dirty="0"/>
          </a:p>
        </p:txBody>
      </p:sp>
    </p:spTree>
    <p:extLst>
      <p:ext uri="{BB962C8B-B14F-4D97-AF65-F5344CB8AC3E}">
        <p14:creationId xmlns:p14="http://schemas.microsoft.com/office/powerpoint/2010/main" val="376279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Learners are to work in pairs to role play one of the situations on the previous slide:</a:t>
            </a:r>
          </a:p>
          <a:p>
            <a:r>
              <a:rPr lang="en-GB" dirty="0"/>
              <a:t>Talking to a colleague to plan the work schedule for the next day</a:t>
            </a:r>
          </a:p>
          <a:p>
            <a:r>
              <a:rPr lang="en-GB" dirty="0"/>
              <a:t>Presenting a business case to the Directors for an item of your choice</a:t>
            </a:r>
          </a:p>
          <a:p>
            <a:r>
              <a:rPr lang="en-GB" dirty="0"/>
              <a:t>Giving a presentation to a customer to try to sell them a product or service.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Each person must take the role of the person presenting the information.</a:t>
            </a:r>
          </a:p>
          <a:p>
            <a:pPr marL="0" indent="0">
              <a:buFont typeface="Arial" panose="020B0604020202020204" pitchFamily="34" charset="0"/>
              <a:buNone/>
            </a:pPr>
            <a:r>
              <a:rPr lang="en-GB" dirty="0"/>
              <a:t>They must choose one verbal method of online communication and one written form of online communication for the activity e.g. a Zoom call and a PowerPoint presentation.</a:t>
            </a:r>
          </a:p>
          <a:p>
            <a:pPr marL="0" indent="0">
              <a:buFont typeface="Arial" panose="020B0604020202020204" pitchFamily="34" charset="0"/>
              <a:buNone/>
            </a:pPr>
            <a:r>
              <a:rPr lang="en-GB" dirty="0"/>
              <a:t>They must choose a scenario and then create a document which is appropriate to that task.</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Allow 45 minutes for this part of the activity. The written document must be emailed to the teacher when complete.</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When the written document is complete, this must be presented to the other person online. The verbal method of communication online will be observed by the teacher. Learners will also complete the self assessment task in the learning pack. The learners should role play the scenario with their partner and show them the document while the teacher observes. It is expected that each role play will take around 5 minutes maximum.</a:t>
            </a:r>
          </a:p>
        </p:txBody>
      </p:sp>
      <p:sp>
        <p:nvSpPr>
          <p:cNvPr id="4" name="Slide Number Placeholder 3"/>
          <p:cNvSpPr>
            <a:spLocks noGrp="1"/>
          </p:cNvSpPr>
          <p:nvPr>
            <p:ph type="sldNum" sz="quarter" idx="5"/>
          </p:nvPr>
        </p:nvSpPr>
        <p:spPr/>
        <p:txBody>
          <a:bodyPr/>
          <a:lstStyle/>
          <a:p>
            <a:fld id="{F989F33C-6E17-4490-83C5-C2671D386E72}" type="slidenum">
              <a:rPr lang="en-GB" smtClean="0"/>
              <a:t>39</a:t>
            </a:fld>
            <a:endParaRPr lang="en-GB" dirty="0"/>
          </a:p>
        </p:txBody>
      </p:sp>
    </p:spTree>
    <p:extLst>
      <p:ext uri="{BB962C8B-B14F-4D97-AF65-F5344CB8AC3E}">
        <p14:creationId xmlns:p14="http://schemas.microsoft.com/office/powerpoint/2010/main" val="227545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as a whole group.</a:t>
            </a:r>
          </a:p>
          <a:p>
            <a:r>
              <a:rPr lang="en-GB" dirty="0"/>
              <a:t>Teacher to record the main points on a whiteboard.</a:t>
            </a:r>
          </a:p>
        </p:txBody>
      </p:sp>
      <p:sp>
        <p:nvSpPr>
          <p:cNvPr id="4" name="Slide Number Placeholder 3"/>
          <p:cNvSpPr>
            <a:spLocks noGrp="1"/>
          </p:cNvSpPr>
          <p:nvPr>
            <p:ph type="sldNum" sz="quarter" idx="5"/>
          </p:nvPr>
        </p:nvSpPr>
        <p:spPr/>
        <p:txBody>
          <a:bodyPr/>
          <a:lstStyle/>
          <a:p>
            <a:fld id="{F989F33C-6E17-4490-83C5-C2671D386E72}" type="slidenum">
              <a:rPr lang="en-GB" smtClean="0"/>
              <a:t>40</a:t>
            </a:fld>
            <a:endParaRPr lang="en-GB" dirty="0"/>
          </a:p>
        </p:txBody>
      </p:sp>
    </p:spTree>
    <p:extLst>
      <p:ext uri="{BB962C8B-B14F-4D97-AF65-F5344CB8AC3E}">
        <p14:creationId xmlns:p14="http://schemas.microsoft.com/office/powerpoint/2010/main" val="3325613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points. Ask the learners to describe each of the potential threats and how they can affect the organisation, </a:t>
            </a:r>
          </a:p>
          <a:p>
            <a:endParaRPr lang="en-GB" dirty="0"/>
          </a:p>
          <a:p>
            <a:r>
              <a:rPr lang="en-GB" dirty="0"/>
              <a:t>Ask the learners to research the mitigation that would protect the organisation and how it completes this.</a:t>
            </a:r>
          </a:p>
        </p:txBody>
      </p:sp>
      <p:sp>
        <p:nvSpPr>
          <p:cNvPr id="4" name="Slide Number Placeholder 3"/>
          <p:cNvSpPr>
            <a:spLocks noGrp="1"/>
          </p:cNvSpPr>
          <p:nvPr>
            <p:ph type="sldNum" sz="quarter" idx="5"/>
          </p:nvPr>
        </p:nvSpPr>
        <p:spPr/>
        <p:txBody>
          <a:bodyPr/>
          <a:lstStyle/>
          <a:p>
            <a:fld id="{F989F33C-6E17-4490-83C5-C2671D386E72}" type="slidenum">
              <a:rPr lang="en-GB" smtClean="0"/>
              <a:t>41</a:t>
            </a:fld>
            <a:endParaRPr lang="en-GB" dirty="0"/>
          </a:p>
        </p:txBody>
      </p:sp>
    </p:spTree>
    <p:extLst>
      <p:ext uri="{BB962C8B-B14F-4D97-AF65-F5344CB8AC3E}">
        <p14:creationId xmlns:p14="http://schemas.microsoft.com/office/powerpoint/2010/main" val="1030370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 and discuss the main points</a:t>
            </a:r>
          </a:p>
          <a:p>
            <a:endParaRPr lang="en-GB" dirty="0"/>
          </a:p>
          <a:p>
            <a:r>
              <a:rPr lang="en-GB" dirty="0"/>
              <a:t>Video source: </a:t>
            </a:r>
            <a:r>
              <a:rPr lang="en-GB" b="0" i="0" dirty="0">
                <a:effectLst/>
                <a:latin typeface="Roboto" panose="02000000000000000000" pitchFamily="2" charset="0"/>
              </a:rPr>
              <a:t>Stay Safe from Phishing and Scams, </a:t>
            </a:r>
            <a:r>
              <a:rPr lang="en-GB" dirty="0">
                <a:effectLst/>
              </a:rPr>
              <a:t>Google for Education</a:t>
            </a:r>
            <a:r>
              <a:rPr lang="en-GB" b="0" i="0" dirty="0">
                <a:effectLst/>
                <a:latin typeface="+mn-lt"/>
              </a:rPr>
              <a:t> - </a:t>
            </a:r>
            <a:r>
              <a:rPr lang="en-GB" dirty="0"/>
              <a:t>https://www.youtube.com/watch?v=R12_y2BhKbE</a:t>
            </a:r>
          </a:p>
        </p:txBody>
      </p:sp>
      <p:sp>
        <p:nvSpPr>
          <p:cNvPr id="4" name="Slide Number Placeholder 3"/>
          <p:cNvSpPr>
            <a:spLocks noGrp="1"/>
          </p:cNvSpPr>
          <p:nvPr>
            <p:ph type="sldNum" sz="quarter" idx="5"/>
          </p:nvPr>
        </p:nvSpPr>
        <p:spPr/>
        <p:txBody>
          <a:bodyPr/>
          <a:lstStyle/>
          <a:p>
            <a:fld id="{F989F33C-6E17-4490-83C5-C2671D386E72}" type="slidenum">
              <a:rPr lang="en-GB" smtClean="0"/>
              <a:t>42</a:t>
            </a:fld>
            <a:endParaRPr lang="en-GB" dirty="0"/>
          </a:p>
        </p:txBody>
      </p:sp>
    </p:spTree>
    <p:extLst>
      <p:ext uri="{BB962C8B-B14F-4D97-AF65-F5344CB8AC3E}">
        <p14:creationId xmlns:p14="http://schemas.microsoft.com/office/powerpoint/2010/main" val="4229943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 what do learners think about the way that companies online track your website use? Is it good or bad? Why?</a:t>
            </a:r>
          </a:p>
        </p:txBody>
      </p:sp>
      <p:sp>
        <p:nvSpPr>
          <p:cNvPr id="4" name="Slide Number Placeholder 3"/>
          <p:cNvSpPr>
            <a:spLocks noGrp="1"/>
          </p:cNvSpPr>
          <p:nvPr>
            <p:ph type="sldNum" sz="quarter" idx="5"/>
          </p:nvPr>
        </p:nvSpPr>
        <p:spPr/>
        <p:txBody>
          <a:bodyPr/>
          <a:lstStyle/>
          <a:p>
            <a:fld id="{F989F33C-6E17-4490-83C5-C2671D386E72}" type="slidenum">
              <a:rPr lang="en-GB" smtClean="0"/>
              <a:t>43</a:t>
            </a:fld>
            <a:endParaRPr lang="en-GB" dirty="0"/>
          </a:p>
        </p:txBody>
      </p:sp>
    </p:spTree>
    <p:extLst>
      <p:ext uri="{BB962C8B-B14F-4D97-AF65-F5344CB8AC3E}">
        <p14:creationId xmlns:p14="http://schemas.microsoft.com/office/powerpoint/2010/main" val="22441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image. Ask the learners what they trust most.</a:t>
            </a:r>
          </a:p>
        </p:txBody>
      </p:sp>
      <p:sp>
        <p:nvSpPr>
          <p:cNvPr id="4" name="Slide Number Placeholder 3"/>
          <p:cNvSpPr>
            <a:spLocks noGrp="1"/>
          </p:cNvSpPr>
          <p:nvPr>
            <p:ph type="sldNum" sz="quarter" idx="5"/>
          </p:nvPr>
        </p:nvSpPr>
        <p:spPr/>
        <p:txBody>
          <a:bodyPr/>
          <a:lstStyle/>
          <a:p>
            <a:fld id="{F989F33C-6E17-4490-83C5-C2671D386E72}" type="slidenum">
              <a:rPr lang="en-GB" smtClean="0"/>
              <a:t>8</a:t>
            </a:fld>
            <a:endParaRPr lang="en-GB" dirty="0"/>
          </a:p>
        </p:txBody>
      </p:sp>
    </p:spTree>
    <p:extLst>
      <p:ext uri="{BB962C8B-B14F-4D97-AF65-F5344CB8AC3E}">
        <p14:creationId xmlns:p14="http://schemas.microsoft.com/office/powerpoint/2010/main" val="725291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 and discuss the points.</a:t>
            </a:r>
          </a:p>
          <a:p>
            <a:endParaRPr lang="en-GB" dirty="0"/>
          </a:p>
          <a:p>
            <a:pPr algn="l"/>
            <a:r>
              <a:rPr lang="en-GB" dirty="0"/>
              <a:t>Video source: </a:t>
            </a:r>
            <a:r>
              <a:rPr lang="en-GB" b="0" i="0" dirty="0">
                <a:effectLst/>
                <a:latin typeface="Roboto" panose="02000000000000000000" pitchFamily="2" charset="0"/>
              </a:rPr>
              <a:t>What is a cookie?, Digital Power - </a:t>
            </a:r>
            <a:r>
              <a:rPr lang="en-GB" dirty="0"/>
              <a:t>https://www.youtube.com/watch?v=I01XMRo2ESg</a:t>
            </a:r>
          </a:p>
        </p:txBody>
      </p:sp>
      <p:sp>
        <p:nvSpPr>
          <p:cNvPr id="4" name="Slide Number Placeholder 3"/>
          <p:cNvSpPr>
            <a:spLocks noGrp="1"/>
          </p:cNvSpPr>
          <p:nvPr>
            <p:ph type="sldNum" sz="quarter" idx="5"/>
          </p:nvPr>
        </p:nvSpPr>
        <p:spPr/>
        <p:txBody>
          <a:bodyPr/>
          <a:lstStyle/>
          <a:p>
            <a:fld id="{F989F33C-6E17-4490-83C5-C2671D386E72}" type="slidenum">
              <a:rPr lang="en-GB" smtClean="0"/>
              <a:t>44</a:t>
            </a:fld>
            <a:endParaRPr lang="en-GB" dirty="0"/>
          </a:p>
        </p:txBody>
      </p:sp>
    </p:spTree>
    <p:extLst>
      <p:ext uri="{BB962C8B-B14F-4D97-AF65-F5344CB8AC3E}">
        <p14:creationId xmlns:p14="http://schemas.microsoft.com/office/powerpoint/2010/main" val="2968639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45</a:t>
            </a:fld>
            <a:endParaRPr lang="en-GB" dirty="0"/>
          </a:p>
        </p:txBody>
      </p:sp>
    </p:spTree>
    <p:extLst>
      <p:ext uri="{BB962C8B-B14F-4D97-AF65-F5344CB8AC3E}">
        <p14:creationId xmlns:p14="http://schemas.microsoft.com/office/powerpoint/2010/main" val="84814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 and discuss the main points.</a:t>
            </a:r>
          </a:p>
          <a:p>
            <a:endParaRPr lang="en-GB" dirty="0"/>
          </a:p>
          <a:p>
            <a:pPr algn="l"/>
            <a:r>
              <a:rPr lang="en-GB" dirty="0"/>
              <a:t>Video source: </a:t>
            </a:r>
            <a:r>
              <a:rPr lang="en-GB" b="0" i="0" dirty="0">
                <a:effectLst/>
                <a:latin typeface="Roboto" panose="02000000000000000000" pitchFamily="2" charset="0"/>
              </a:rPr>
              <a:t>Staying Safe Online, </a:t>
            </a:r>
            <a:r>
              <a:rPr lang="en-GB" b="0" i="0" dirty="0">
                <a:solidFill>
                  <a:srgbClr val="000000"/>
                </a:solidFill>
                <a:effectLst/>
                <a:latin typeface="Roboto" panose="02000000000000000000" pitchFamily="2" charset="0"/>
              </a:rPr>
              <a:t>Microsoft Education - </a:t>
            </a:r>
            <a:r>
              <a:rPr lang="en-GB" dirty="0"/>
              <a:t>https://www.youtube.com/watch?v=B7Q4hVlQxZ0</a:t>
            </a:r>
          </a:p>
        </p:txBody>
      </p:sp>
      <p:sp>
        <p:nvSpPr>
          <p:cNvPr id="4" name="Slide Number Placeholder 3"/>
          <p:cNvSpPr>
            <a:spLocks noGrp="1"/>
          </p:cNvSpPr>
          <p:nvPr>
            <p:ph type="sldNum" sz="quarter" idx="5"/>
          </p:nvPr>
        </p:nvSpPr>
        <p:spPr/>
        <p:txBody>
          <a:bodyPr/>
          <a:lstStyle/>
          <a:p>
            <a:fld id="{F989F33C-6E17-4490-83C5-C2671D386E72}" type="slidenum">
              <a:rPr lang="en-GB" smtClean="0"/>
              <a:t>46</a:t>
            </a:fld>
            <a:endParaRPr lang="en-GB" dirty="0"/>
          </a:p>
        </p:txBody>
      </p:sp>
    </p:spTree>
    <p:extLst>
      <p:ext uri="{BB962C8B-B14F-4D97-AF65-F5344CB8AC3E}">
        <p14:creationId xmlns:p14="http://schemas.microsoft.com/office/powerpoint/2010/main" val="1982396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into small groups and ask each to create a poster that details precautions that can be taken in the workplace to reduce risks and threats to computers..</a:t>
            </a:r>
          </a:p>
          <a:p>
            <a:r>
              <a:rPr lang="en-GB" dirty="0"/>
              <a:t>Allow 15 minutes and feed back.</a:t>
            </a:r>
          </a:p>
          <a:p>
            <a:endParaRPr lang="en-GB" dirty="0"/>
          </a:p>
          <a:p>
            <a:endParaRPr lang="en-GB" dirty="0"/>
          </a:p>
        </p:txBody>
      </p:sp>
      <p:sp>
        <p:nvSpPr>
          <p:cNvPr id="4" name="Slide Number Placeholder 3"/>
          <p:cNvSpPr>
            <a:spLocks noGrp="1"/>
          </p:cNvSpPr>
          <p:nvPr>
            <p:ph type="sldNum" sz="quarter" idx="5"/>
          </p:nvPr>
        </p:nvSpPr>
        <p:spPr/>
        <p:txBody>
          <a:bodyPr/>
          <a:lstStyle/>
          <a:p>
            <a:fld id="{F989F33C-6E17-4490-83C5-C2671D386E72}" type="slidenum">
              <a:rPr lang="en-GB" smtClean="0"/>
              <a:t>47</a:t>
            </a:fld>
            <a:endParaRPr lang="en-GB" dirty="0"/>
          </a:p>
        </p:txBody>
      </p:sp>
    </p:spTree>
    <p:extLst>
      <p:ext uri="{BB962C8B-B14F-4D97-AF65-F5344CB8AC3E}">
        <p14:creationId xmlns:p14="http://schemas.microsoft.com/office/powerpoint/2010/main" val="2794701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with the learners’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48</a:t>
            </a:fld>
            <a:endParaRPr lang="en-GB" dirty="0"/>
          </a:p>
        </p:txBody>
      </p:sp>
    </p:spTree>
    <p:extLst>
      <p:ext uri="{BB962C8B-B14F-4D97-AF65-F5344CB8AC3E}">
        <p14:creationId xmlns:p14="http://schemas.microsoft.com/office/powerpoint/2010/main" val="1958510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to work in pairs to find an organisation’s policy for the use of digital devices, digital storage and the internet for work or personal reasons whilst in the workplace.</a:t>
            </a:r>
          </a:p>
          <a:p>
            <a:endParaRPr lang="en-GB" dirty="0"/>
          </a:p>
          <a:p>
            <a:r>
              <a:rPr lang="en-GB" dirty="0"/>
              <a:t>Review the policy and summarise the impacts the rules would have on the employees.</a:t>
            </a:r>
          </a:p>
          <a:p>
            <a:r>
              <a:rPr lang="en-GB" dirty="0"/>
              <a:t>Would you be able to use a USB drive in the workplace?</a:t>
            </a:r>
          </a:p>
          <a:p>
            <a:r>
              <a:rPr lang="en-GB" dirty="0"/>
              <a:t>Can you use the internet at any time for personal reasons?</a:t>
            </a:r>
          </a:p>
          <a:p>
            <a:r>
              <a:rPr lang="en-GB" dirty="0"/>
              <a:t>What is the policies allowance for social media usage?</a:t>
            </a:r>
          </a:p>
          <a:p>
            <a:r>
              <a:rPr lang="en-GB" dirty="0"/>
              <a:t>Does it discuss data protection?</a:t>
            </a:r>
          </a:p>
          <a:p>
            <a:r>
              <a:rPr lang="en-GB" dirty="0"/>
              <a:t>Does it include correct use of display screen equipment?</a:t>
            </a:r>
          </a:p>
          <a:p>
            <a:endParaRPr lang="en-GB" dirty="0"/>
          </a:p>
          <a:p>
            <a:r>
              <a:rPr lang="en-GB" dirty="0"/>
              <a:t>Create a document to record key information. This could be a PowerPoint, leaflet, poster or table.</a:t>
            </a:r>
          </a:p>
          <a:p>
            <a:endParaRPr lang="en-GB" dirty="0"/>
          </a:p>
          <a:p>
            <a:r>
              <a:rPr lang="en-GB" dirty="0"/>
              <a:t>Allow 45 minutes for the activity. If they cannot find another organisation’s policy, the teacher could share that of the training organisation.</a:t>
            </a:r>
          </a:p>
          <a:p>
            <a:endParaRPr lang="en-GB" dirty="0"/>
          </a:p>
          <a:p>
            <a:r>
              <a:rPr lang="en-GB" dirty="0"/>
              <a:t>Present the information to the group.</a:t>
            </a:r>
          </a:p>
        </p:txBody>
      </p:sp>
      <p:sp>
        <p:nvSpPr>
          <p:cNvPr id="4" name="Slide Number Placeholder 3"/>
          <p:cNvSpPr>
            <a:spLocks noGrp="1"/>
          </p:cNvSpPr>
          <p:nvPr>
            <p:ph type="sldNum" sz="quarter" idx="5"/>
          </p:nvPr>
        </p:nvSpPr>
        <p:spPr/>
        <p:txBody>
          <a:bodyPr/>
          <a:lstStyle/>
          <a:p>
            <a:fld id="{F989F33C-6E17-4490-83C5-C2671D386E72}" type="slidenum">
              <a:rPr lang="en-GB" smtClean="0"/>
              <a:t>49</a:t>
            </a:fld>
            <a:endParaRPr lang="en-GB" dirty="0"/>
          </a:p>
        </p:txBody>
      </p:sp>
    </p:spTree>
    <p:extLst>
      <p:ext uri="{BB962C8B-B14F-4D97-AF65-F5344CB8AC3E}">
        <p14:creationId xmlns:p14="http://schemas.microsoft.com/office/powerpoint/2010/main" val="186583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 Discuss the points.</a:t>
            </a:r>
          </a:p>
          <a:p>
            <a:endParaRPr lang="en-GB" dirty="0"/>
          </a:p>
          <a:p>
            <a:pPr algn="l"/>
            <a:r>
              <a:rPr lang="en-GB" dirty="0"/>
              <a:t>Video source: </a:t>
            </a:r>
            <a:r>
              <a:rPr lang="en-GB" b="0" i="0" dirty="0">
                <a:effectLst/>
                <a:latin typeface="Roboto" panose="02000000000000000000" pitchFamily="2" charset="0"/>
              </a:rPr>
              <a:t>Display Screen Equipment (DSE) Safety at Workstations, </a:t>
            </a:r>
            <a:r>
              <a:rPr lang="en-GB" b="0" i="0" dirty="0" err="1">
                <a:effectLst/>
                <a:latin typeface="Roboto" panose="02000000000000000000" pitchFamily="2" charset="0"/>
              </a:rPr>
              <a:t>RedRisks</a:t>
            </a:r>
            <a:r>
              <a:rPr lang="en-GB" b="0" i="0" dirty="0">
                <a:effectLst/>
                <a:latin typeface="Roboto" panose="02000000000000000000" pitchFamily="2" charset="0"/>
              </a:rPr>
              <a:t> - </a:t>
            </a:r>
            <a:r>
              <a:rPr lang="en-GB" dirty="0"/>
              <a:t>https://youtu.be/c9ASq9xnXMU</a:t>
            </a:r>
          </a:p>
        </p:txBody>
      </p:sp>
      <p:sp>
        <p:nvSpPr>
          <p:cNvPr id="4" name="Slide Number Placeholder 3"/>
          <p:cNvSpPr>
            <a:spLocks noGrp="1"/>
          </p:cNvSpPr>
          <p:nvPr>
            <p:ph type="sldNum" sz="quarter" idx="5"/>
          </p:nvPr>
        </p:nvSpPr>
        <p:spPr/>
        <p:txBody>
          <a:bodyPr/>
          <a:lstStyle/>
          <a:p>
            <a:fld id="{F989F33C-6E17-4490-83C5-C2671D386E72}" type="slidenum">
              <a:rPr lang="en-GB" smtClean="0"/>
              <a:t>50</a:t>
            </a:fld>
            <a:endParaRPr lang="en-GB" dirty="0"/>
          </a:p>
        </p:txBody>
      </p:sp>
    </p:spTree>
    <p:extLst>
      <p:ext uri="{BB962C8B-B14F-4D97-AF65-F5344CB8AC3E}">
        <p14:creationId xmlns:p14="http://schemas.microsoft.com/office/powerpoint/2010/main" val="1270176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learners to discuss the questions in small groups. Allow 10 minutes then feed back to the main group.</a:t>
            </a:r>
          </a:p>
        </p:txBody>
      </p:sp>
      <p:sp>
        <p:nvSpPr>
          <p:cNvPr id="4" name="Slide Number Placeholder 3"/>
          <p:cNvSpPr>
            <a:spLocks noGrp="1"/>
          </p:cNvSpPr>
          <p:nvPr>
            <p:ph type="sldNum" sz="quarter" idx="5"/>
          </p:nvPr>
        </p:nvSpPr>
        <p:spPr/>
        <p:txBody>
          <a:bodyPr/>
          <a:lstStyle/>
          <a:p>
            <a:fld id="{F989F33C-6E17-4490-83C5-C2671D386E72}" type="slidenum">
              <a:rPr lang="en-GB" smtClean="0"/>
              <a:t>51</a:t>
            </a:fld>
            <a:endParaRPr lang="en-GB" dirty="0"/>
          </a:p>
        </p:txBody>
      </p:sp>
    </p:spTree>
    <p:extLst>
      <p:ext uri="{BB962C8B-B14F-4D97-AF65-F5344CB8AC3E}">
        <p14:creationId xmlns:p14="http://schemas.microsoft.com/office/powerpoint/2010/main" val="3036077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52</a:t>
            </a:fld>
            <a:endParaRPr lang="en-GB" dirty="0"/>
          </a:p>
        </p:txBody>
      </p:sp>
    </p:spTree>
    <p:extLst>
      <p:ext uri="{BB962C8B-B14F-4D97-AF65-F5344CB8AC3E}">
        <p14:creationId xmlns:p14="http://schemas.microsoft.com/office/powerpoint/2010/main" val="376700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53</a:t>
            </a:fld>
            <a:endParaRPr lang="en-GB" dirty="0"/>
          </a:p>
        </p:txBody>
      </p:sp>
    </p:spTree>
    <p:extLst>
      <p:ext uri="{BB962C8B-B14F-4D97-AF65-F5344CB8AC3E}">
        <p14:creationId xmlns:p14="http://schemas.microsoft.com/office/powerpoint/2010/main" val="379970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Consider bias. What </a:t>
            </a:r>
            <a:r>
              <a:rPr lang="en-GB"/>
              <a:t>does this mean?</a:t>
            </a:r>
            <a:endParaRPr lang="en-GB" dirty="0"/>
          </a:p>
        </p:txBody>
      </p:sp>
      <p:sp>
        <p:nvSpPr>
          <p:cNvPr id="4" name="Slide Number Placeholder 3"/>
          <p:cNvSpPr>
            <a:spLocks noGrp="1"/>
          </p:cNvSpPr>
          <p:nvPr>
            <p:ph type="sldNum" sz="quarter" idx="5"/>
          </p:nvPr>
        </p:nvSpPr>
        <p:spPr/>
        <p:txBody>
          <a:bodyPr/>
          <a:lstStyle/>
          <a:p>
            <a:fld id="{F989F33C-6E17-4490-83C5-C2671D386E72}" type="slidenum">
              <a:rPr lang="en-GB" smtClean="0"/>
              <a:t>9</a:t>
            </a:fld>
            <a:endParaRPr lang="en-GB" dirty="0"/>
          </a:p>
        </p:txBody>
      </p:sp>
    </p:spTree>
    <p:extLst>
      <p:ext uri="{BB962C8B-B14F-4D97-AF65-F5344CB8AC3E}">
        <p14:creationId xmlns:p14="http://schemas.microsoft.com/office/powerpoint/2010/main" val="948168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F989F33C-6E17-4490-83C5-C2671D386E72}" type="slidenum">
              <a:rPr lang="en-GB" smtClean="0"/>
              <a:t>54</a:t>
            </a:fld>
            <a:endParaRPr lang="en-GB" dirty="0"/>
          </a:p>
        </p:txBody>
      </p:sp>
    </p:spTree>
    <p:extLst>
      <p:ext uri="{BB962C8B-B14F-4D97-AF65-F5344CB8AC3E}">
        <p14:creationId xmlns:p14="http://schemas.microsoft.com/office/powerpoint/2010/main" val="3755096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F989F33C-6E17-4490-83C5-C2671D386E72}" type="slidenum">
              <a:rPr lang="en-GB" smtClean="0"/>
              <a:t>55</a:t>
            </a:fld>
            <a:endParaRPr lang="en-GB" dirty="0"/>
          </a:p>
        </p:txBody>
      </p:sp>
    </p:spTree>
    <p:extLst>
      <p:ext uri="{BB962C8B-B14F-4D97-AF65-F5344CB8AC3E}">
        <p14:creationId xmlns:p14="http://schemas.microsoft.com/office/powerpoint/2010/main" val="279174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p>
        </p:txBody>
      </p:sp>
      <p:sp>
        <p:nvSpPr>
          <p:cNvPr id="4" name="Slide Number Placeholder 3"/>
          <p:cNvSpPr>
            <a:spLocks noGrp="1"/>
          </p:cNvSpPr>
          <p:nvPr>
            <p:ph type="sldNum" sz="quarter" idx="5"/>
          </p:nvPr>
        </p:nvSpPr>
        <p:spPr/>
        <p:txBody>
          <a:bodyPr/>
          <a:lstStyle/>
          <a:p>
            <a:fld id="{F989F33C-6E17-4490-83C5-C2671D386E72}" type="slidenum">
              <a:rPr lang="en-GB" smtClean="0"/>
              <a:t>56</a:t>
            </a:fld>
            <a:endParaRPr lang="en-GB" dirty="0"/>
          </a:p>
        </p:txBody>
      </p:sp>
    </p:spTree>
    <p:extLst>
      <p:ext uri="{BB962C8B-B14F-4D97-AF65-F5344CB8AC3E}">
        <p14:creationId xmlns:p14="http://schemas.microsoft.com/office/powerpoint/2010/main" val="2475440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p>
        </p:txBody>
      </p:sp>
      <p:sp>
        <p:nvSpPr>
          <p:cNvPr id="4" name="Slide Number Placeholder 3"/>
          <p:cNvSpPr>
            <a:spLocks noGrp="1"/>
          </p:cNvSpPr>
          <p:nvPr>
            <p:ph type="sldNum" sz="quarter" idx="5"/>
          </p:nvPr>
        </p:nvSpPr>
        <p:spPr/>
        <p:txBody>
          <a:bodyPr/>
          <a:lstStyle/>
          <a:p>
            <a:fld id="{F989F33C-6E17-4490-83C5-C2671D386E72}" type="slidenum">
              <a:rPr lang="en-GB" smtClean="0"/>
              <a:t>57</a:t>
            </a:fld>
            <a:endParaRPr lang="en-GB" dirty="0"/>
          </a:p>
        </p:txBody>
      </p:sp>
    </p:spTree>
    <p:extLst>
      <p:ext uri="{BB962C8B-B14F-4D97-AF65-F5344CB8AC3E}">
        <p14:creationId xmlns:p14="http://schemas.microsoft.com/office/powerpoint/2010/main" val="4103007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learners into groups to generate ideas. Allow 5 minutes and feed back.</a:t>
            </a:r>
          </a:p>
        </p:txBody>
      </p:sp>
      <p:sp>
        <p:nvSpPr>
          <p:cNvPr id="4" name="Slide Number Placeholder 3"/>
          <p:cNvSpPr>
            <a:spLocks noGrp="1"/>
          </p:cNvSpPr>
          <p:nvPr>
            <p:ph type="sldNum" sz="quarter" idx="5"/>
          </p:nvPr>
        </p:nvSpPr>
        <p:spPr/>
        <p:txBody>
          <a:bodyPr/>
          <a:lstStyle/>
          <a:p>
            <a:fld id="{F989F33C-6E17-4490-83C5-C2671D386E72}" type="slidenum">
              <a:rPr lang="en-GB" smtClean="0"/>
              <a:t>58</a:t>
            </a:fld>
            <a:endParaRPr lang="en-GB" dirty="0"/>
          </a:p>
        </p:txBody>
      </p:sp>
    </p:spTree>
    <p:extLst>
      <p:ext uri="{BB962C8B-B14F-4D97-AF65-F5344CB8AC3E}">
        <p14:creationId xmlns:p14="http://schemas.microsoft.com/office/powerpoint/2010/main" val="2510345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identify which of these they can resolve themselves, and which they might need to obtain support to resolve.</a:t>
            </a:r>
          </a:p>
        </p:txBody>
      </p:sp>
      <p:sp>
        <p:nvSpPr>
          <p:cNvPr id="4" name="Slide Number Placeholder 3"/>
          <p:cNvSpPr>
            <a:spLocks noGrp="1"/>
          </p:cNvSpPr>
          <p:nvPr>
            <p:ph type="sldNum" sz="quarter" idx="5"/>
          </p:nvPr>
        </p:nvSpPr>
        <p:spPr/>
        <p:txBody>
          <a:bodyPr/>
          <a:lstStyle/>
          <a:p>
            <a:fld id="{F989F33C-6E17-4490-83C5-C2671D386E72}" type="slidenum">
              <a:rPr lang="en-GB" smtClean="0"/>
              <a:t>59</a:t>
            </a:fld>
            <a:endParaRPr lang="en-GB" dirty="0"/>
          </a:p>
        </p:txBody>
      </p:sp>
    </p:spTree>
    <p:extLst>
      <p:ext uri="{BB962C8B-B14F-4D97-AF65-F5344CB8AC3E}">
        <p14:creationId xmlns:p14="http://schemas.microsoft.com/office/powerpoint/2010/main" val="1958436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learners to choose three of the previous slide’s technical issues and use the internet to find a cure. Make sure the learners can justify their choice.</a:t>
            </a:r>
          </a:p>
          <a:p>
            <a:r>
              <a:rPr lang="en-GB" dirty="0"/>
              <a:t>Unable to locate a saved document</a:t>
            </a:r>
          </a:p>
          <a:p>
            <a:r>
              <a:rPr lang="en-GB" dirty="0"/>
              <a:t>Unable to log in</a:t>
            </a:r>
          </a:p>
          <a:p>
            <a:r>
              <a:rPr lang="en-GB" dirty="0"/>
              <a:t>Computer is running slow</a:t>
            </a:r>
          </a:p>
          <a:p>
            <a:r>
              <a:rPr lang="en-GB" dirty="0"/>
              <a:t>Unable to print</a:t>
            </a:r>
          </a:p>
          <a:p>
            <a:r>
              <a:rPr lang="en-GB" dirty="0"/>
              <a:t>Internet is really slow</a:t>
            </a:r>
          </a:p>
          <a:p>
            <a:r>
              <a:rPr lang="en-GB" dirty="0"/>
              <a:t>System outage</a:t>
            </a:r>
          </a:p>
          <a:p>
            <a:r>
              <a:rPr lang="en-GB" dirty="0"/>
              <a:t>Deleted some important files</a:t>
            </a:r>
          </a:p>
          <a:p>
            <a:r>
              <a:rPr lang="en-GB" dirty="0"/>
              <a:t>Computer not recognising USB</a:t>
            </a:r>
          </a:p>
          <a:p>
            <a:endParaRPr lang="en-GB" dirty="0"/>
          </a:p>
          <a:p>
            <a:r>
              <a:rPr lang="en-GB" dirty="0"/>
              <a:t>Allow 30 minutes for the task. Be prepared to share findings. These can be presented in Word document, poster or presentation.</a:t>
            </a:r>
          </a:p>
          <a:p>
            <a:endParaRPr lang="en-GB" dirty="0"/>
          </a:p>
        </p:txBody>
      </p:sp>
      <p:sp>
        <p:nvSpPr>
          <p:cNvPr id="4" name="Slide Number Placeholder 3"/>
          <p:cNvSpPr>
            <a:spLocks noGrp="1"/>
          </p:cNvSpPr>
          <p:nvPr>
            <p:ph type="sldNum" sz="quarter" idx="5"/>
          </p:nvPr>
        </p:nvSpPr>
        <p:spPr/>
        <p:txBody>
          <a:bodyPr/>
          <a:lstStyle/>
          <a:p>
            <a:fld id="{F989F33C-6E17-4490-83C5-C2671D386E72}" type="slidenum">
              <a:rPr lang="en-GB" smtClean="0"/>
              <a:t>60</a:t>
            </a:fld>
            <a:endParaRPr lang="en-GB" dirty="0"/>
          </a:p>
        </p:txBody>
      </p:sp>
    </p:spTree>
    <p:extLst>
      <p:ext uri="{BB962C8B-B14F-4D97-AF65-F5344CB8AC3E}">
        <p14:creationId xmlns:p14="http://schemas.microsoft.com/office/powerpoint/2010/main" val="3557783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61</a:t>
            </a:fld>
            <a:endParaRPr lang="en-GB" dirty="0"/>
          </a:p>
        </p:txBody>
      </p:sp>
    </p:spTree>
    <p:extLst>
      <p:ext uri="{BB962C8B-B14F-4D97-AF65-F5344CB8AC3E}">
        <p14:creationId xmlns:p14="http://schemas.microsoft.com/office/powerpoint/2010/main" val="4068112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62</a:t>
            </a:fld>
            <a:endParaRPr lang="en-GB" dirty="0"/>
          </a:p>
        </p:txBody>
      </p:sp>
    </p:spTree>
    <p:extLst>
      <p:ext uri="{BB962C8B-B14F-4D97-AF65-F5344CB8AC3E}">
        <p14:creationId xmlns:p14="http://schemas.microsoft.com/office/powerpoint/2010/main" val="2330928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short report(s) that covers the following:</a:t>
            </a:r>
          </a:p>
          <a:p>
            <a:endParaRPr lang="en-GB" dirty="0"/>
          </a:p>
          <a:p>
            <a:pPr marL="171450" indent="-171450">
              <a:buFont typeface="Arial" panose="020B0604020202020204" pitchFamily="34" charset="0"/>
              <a:buChar char="•"/>
            </a:pPr>
            <a:r>
              <a:rPr lang="en-GB" dirty="0"/>
              <a:t>List 3 risks / threats of working digitally and identify how they could be overcome.</a:t>
            </a:r>
          </a:p>
          <a:p>
            <a:pPr marL="171450" indent="-171450">
              <a:buFont typeface="Arial" panose="020B0604020202020204" pitchFamily="34" charset="0"/>
              <a:buChar char="•"/>
            </a:pPr>
            <a:r>
              <a:rPr lang="en-GB" dirty="0"/>
              <a:t>Explain the policies and procedures that you follow at work when working digitally, including handling / storing sensitive data, use of social media, protecting own health and wellbeing.</a:t>
            </a:r>
          </a:p>
          <a:p>
            <a:pPr marL="171450" indent="-171450">
              <a:buFont typeface="Arial" panose="020B0604020202020204" pitchFamily="34" charset="0"/>
              <a:buChar char="•"/>
            </a:pPr>
            <a:r>
              <a:rPr lang="en-GB" dirty="0"/>
              <a:t>Describe a common technical problem you have faced and how you overcame it.</a:t>
            </a:r>
          </a:p>
          <a:p>
            <a:pPr marL="171450" indent="-171450">
              <a:buFont typeface="Arial" panose="020B0604020202020204" pitchFamily="34" charset="0"/>
              <a:buChar char="•"/>
            </a:pPr>
            <a:r>
              <a:rPr lang="en-GB" dirty="0"/>
              <a:t>Describe an occasion when you had to seek help to solve a technical problem.</a:t>
            </a:r>
          </a:p>
          <a:p>
            <a:endParaRPr lang="en-GB" dirty="0"/>
          </a:p>
          <a:p>
            <a:r>
              <a:rPr lang="en-GB" dirty="0"/>
              <a:t>Give 60 minutes for this task.</a:t>
            </a:r>
          </a:p>
          <a:p>
            <a:r>
              <a:rPr lang="en-GB" dirty="0"/>
              <a:t>Ask the learners to email the work to the teacher when complete.</a:t>
            </a:r>
          </a:p>
        </p:txBody>
      </p:sp>
      <p:sp>
        <p:nvSpPr>
          <p:cNvPr id="4" name="Slide Number Placeholder 3"/>
          <p:cNvSpPr>
            <a:spLocks noGrp="1"/>
          </p:cNvSpPr>
          <p:nvPr>
            <p:ph type="sldNum" sz="quarter" idx="5"/>
          </p:nvPr>
        </p:nvSpPr>
        <p:spPr/>
        <p:txBody>
          <a:bodyPr/>
          <a:lstStyle/>
          <a:p>
            <a:fld id="{F989F33C-6E17-4490-83C5-C2671D386E72}" type="slidenum">
              <a:rPr lang="en-GB" smtClean="0"/>
              <a:t>63</a:t>
            </a:fld>
            <a:endParaRPr lang="en-GB" dirty="0"/>
          </a:p>
        </p:txBody>
      </p:sp>
    </p:spTree>
    <p:extLst>
      <p:ext uri="{BB962C8B-B14F-4D97-AF65-F5344CB8AC3E}">
        <p14:creationId xmlns:p14="http://schemas.microsoft.com/office/powerpoint/2010/main" val="384575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key points in the video. How do you identify fake news?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source: </a:t>
            </a:r>
            <a:r>
              <a:rPr lang="en-GB" b="0" i="0" dirty="0">
                <a:effectLst/>
                <a:latin typeface="Roboto" panose="02000000000000000000" pitchFamily="2" charset="0"/>
              </a:rPr>
              <a:t>Why Do Our Brains Love Fake News?, Above The Noise - </a:t>
            </a:r>
            <a:r>
              <a:rPr lang="en-GB" dirty="0"/>
              <a:t>https://www.youtube.com/watch?v=dNmwvntMF5A&amp;t=1s</a:t>
            </a:r>
          </a:p>
        </p:txBody>
      </p:sp>
      <p:sp>
        <p:nvSpPr>
          <p:cNvPr id="4" name="Slide Number Placeholder 3"/>
          <p:cNvSpPr>
            <a:spLocks noGrp="1"/>
          </p:cNvSpPr>
          <p:nvPr>
            <p:ph type="sldNum" sz="quarter" idx="5"/>
          </p:nvPr>
        </p:nvSpPr>
        <p:spPr/>
        <p:txBody>
          <a:bodyPr/>
          <a:lstStyle/>
          <a:p>
            <a:fld id="{F989F33C-6E17-4490-83C5-C2671D386E72}" type="slidenum">
              <a:rPr lang="en-GB" smtClean="0"/>
              <a:t>10</a:t>
            </a:fld>
            <a:endParaRPr lang="en-GB" dirty="0"/>
          </a:p>
        </p:txBody>
      </p:sp>
    </p:spTree>
    <p:extLst>
      <p:ext uri="{BB962C8B-B14F-4D97-AF65-F5344CB8AC3E}">
        <p14:creationId xmlns:p14="http://schemas.microsoft.com/office/powerpoint/2010/main" val="1733385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aims – have they been met?</a:t>
            </a:r>
          </a:p>
        </p:txBody>
      </p:sp>
      <p:sp>
        <p:nvSpPr>
          <p:cNvPr id="4" name="Slide Number Placeholder 3"/>
          <p:cNvSpPr>
            <a:spLocks noGrp="1"/>
          </p:cNvSpPr>
          <p:nvPr>
            <p:ph type="sldNum" sz="quarter" idx="5"/>
          </p:nvPr>
        </p:nvSpPr>
        <p:spPr/>
        <p:txBody>
          <a:bodyPr/>
          <a:lstStyle/>
          <a:p>
            <a:fld id="{F989F33C-6E17-4490-83C5-C2671D386E72}" type="slidenum">
              <a:rPr lang="en-GB" smtClean="0"/>
              <a:t>64</a:t>
            </a:fld>
            <a:endParaRPr lang="en-GB" dirty="0"/>
          </a:p>
        </p:txBody>
      </p:sp>
    </p:spTree>
    <p:extLst>
      <p:ext uri="{BB962C8B-B14F-4D97-AF65-F5344CB8AC3E}">
        <p14:creationId xmlns:p14="http://schemas.microsoft.com/office/powerpoint/2010/main" val="263335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11</a:t>
            </a:fld>
            <a:endParaRPr lang="en-GB" dirty="0"/>
          </a:p>
        </p:txBody>
      </p:sp>
    </p:spTree>
    <p:extLst>
      <p:ext uri="{BB962C8B-B14F-4D97-AF65-F5344CB8AC3E}">
        <p14:creationId xmlns:p14="http://schemas.microsoft.com/office/powerpoint/2010/main" val="82683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a:t>
            </a:r>
          </a:p>
        </p:txBody>
      </p:sp>
      <p:sp>
        <p:nvSpPr>
          <p:cNvPr id="4" name="Slide Number Placeholder 3"/>
          <p:cNvSpPr>
            <a:spLocks noGrp="1"/>
          </p:cNvSpPr>
          <p:nvPr>
            <p:ph type="sldNum" sz="quarter" idx="5"/>
          </p:nvPr>
        </p:nvSpPr>
        <p:spPr/>
        <p:txBody>
          <a:bodyPr/>
          <a:lstStyle/>
          <a:p>
            <a:fld id="{F989F33C-6E17-4490-83C5-C2671D386E72}" type="slidenum">
              <a:rPr lang="en-GB" smtClean="0"/>
              <a:t>12</a:t>
            </a:fld>
            <a:endParaRPr lang="en-GB" dirty="0"/>
          </a:p>
        </p:txBody>
      </p:sp>
    </p:spTree>
    <p:extLst>
      <p:ext uri="{BB962C8B-B14F-4D97-AF65-F5344CB8AC3E}">
        <p14:creationId xmlns:p14="http://schemas.microsoft.com/office/powerpoint/2010/main" val="303373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 and discuss the key points.</a:t>
            </a:r>
          </a:p>
          <a:p>
            <a:endParaRPr lang="en-GB" dirty="0"/>
          </a:p>
          <a:p>
            <a:pPr algn="l"/>
            <a:r>
              <a:rPr lang="en-GB" dirty="0"/>
              <a:t>Video source: </a:t>
            </a:r>
            <a:r>
              <a:rPr lang="en-GB" b="0" i="0" dirty="0">
                <a:effectLst/>
                <a:latin typeface="Roboto" panose="02000000000000000000" pitchFamily="2" charset="0"/>
              </a:rPr>
              <a:t>The Internet: How Search Works, Code.org - </a:t>
            </a:r>
            <a:r>
              <a:rPr lang="en-GB" dirty="0"/>
              <a:t>https://www.youtube.com/watch?v=LVV_93mBfSU</a:t>
            </a:r>
          </a:p>
        </p:txBody>
      </p:sp>
      <p:sp>
        <p:nvSpPr>
          <p:cNvPr id="4" name="Slide Number Placeholder 3"/>
          <p:cNvSpPr>
            <a:spLocks noGrp="1"/>
          </p:cNvSpPr>
          <p:nvPr>
            <p:ph type="sldNum" sz="quarter" idx="5"/>
          </p:nvPr>
        </p:nvSpPr>
        <p:spPr/>
        <p:txBody>
          <a:bodyPr/>
          <a:lstStyle/>
          <a:p>
            <a:fld id="{F989F33C-6E17-4490-83C5-C2671D386E72}" type="slidenum">
              <a:rPr lang="en-GB" smtClean="0"/>
              <a:t>13</a:t>
            </a:fld>
            <a:endParaRPr lang="en-GB" dirty="0"/>
          </a:p>
        </p:txBody>
      </p:sp>
    </p:spTree>
    <p:extLst>
      <p:ext uri="{BB962C8B-B14F-4D97-AF65-F5344CB8AC3E}">
        <p14:creationId xmlns:p14="http://schemas.microsoft.com/office/powerpoint/2010/main" val="3467659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8956" r="2679" b="6279"/>
          <a:stretch/>
        </p:blipFill>
        <p:spPr>
          <a:xfrm flipH="1">
            <a:off x="-3" y="0"/>
            <a:ext cx="12192001" cy="6858000"/>
          </a:xfrm>
          <a:prstGeom prst="rect">
            <a:avLst/>
          </a:prstGeom>
        </p:spPr>
      </p:pic>
      <p:sp>
        <p:nvSpPr>
          <p:cNvPr id="2" name="Title 1"/>
          <p:cNvSpPr>
            <a:spLocks noGrp="1"/>
          </p:cNvSpPr>
          <p:nvPr>
            <p:ph type="ctrTitle"/>
          </p:nvPr>
        </p:nvSpPr>
        <p:spPr>
          <a:xfrm>
            <a:off x="1166509" y="2348881"/>
            <a:ext cx="5856651" cy="1075687"/>
          </a:xfrm>
        </p:spPr>
        <p:txBody>
          <a:bodyPr anchor="b">
            <a:normAutofit/>
          </a:bodyPr>
          <a:lstStyle>
            <a:lvl1pPr>
              <a:defRPr sz="24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66509" y="3439816"/>
            <a:ext cx="5856651" cy="89099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1157413" y="4365105"/>
            <a:ext cx="284480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fld id="{C95B7826-F19A-4D96-9524-5D391E2E8B1C}" type="datetimeFigureOut">
              <a:rPr lang="en-GB" smtClean="0"/>
              <a:pPr/>
              <a:t>27/05/2021</a:t>
            </a:fld>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1" y="857832"/>
            <a:ext cx="3246133" cy="1275024"/>
          </a:xfrm>
          <a:prstGeom prst="rect">
            <a:avLst/>
          </a:prstGeom>
        </p:spPr>
      </p:pic>
    </p:spTree>
    <p:extLst>
      <p:ext uri="{BB962C8B-B14F-4D97-AF65-F5344CB8AC3E}">
        <p14:creationId xmlns:p14="http://schemas.microsoft.com/office/powerpoint/2010/main" val="420165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381901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
        <p:nvSpPr>
          <p:cNvPr id="5" name="Rectangle 4"/>
          <p:cNvSpPr/>
          <p:nvPr userDrawn="1"/>
        </p:nvSpPr>
        <p:spPr>
          <a:xfrm>
            <a:off x="0" y="0"/>
            <a:ext cx="12192000" cy="68580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87052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2489210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212502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5549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4248670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426432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200" y="1690688"/>
            <a:ext cx="10547195" cy="4397878"/>
          </a:xfrm>
          <a:prstGeom prst="rect">
            <a:avLst/>
          </a:prstGeom>
        </p:spPr>
        <p:txBody>
          <a:bodyPr/>
          <a:lstStyle>
            <a:lvl1pPr marL="0" indent="0">
              <a:buNone/>
              <a:defRPr/>
            </a:lvl1pPr>
          </a:lstStyle>
          <a:p>
            <a:pPr lvl="0"/>
            <a:endParaRPr lang="fr-FR"/>
          </a:p>
        </p:txBody>
      </p:sp>
    </p:spTree>
    <p:custDataLst>
      <p:tags r:id="rId1"/>
    </p:custDataLst>
    <p:extLst>
      <p:ext uri="{BB962C8B-B14F-4D97-AF65-F5344CB8AC3E}">
        <p14:creationId xmlns:p14="http://schemas.microsoft.com/office/powerpoint/2010/main" val="366731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8956" r="2679" b="6279"/>
          <a:stretch/>
        </p:blipFill>
        <p:spPr>
          <a:xfrm flipH="1">
            <a:off x="-3" y="0"/>
            <a:ext cx="12192001" cy="6858000"/>
          </a:xfrm>
          <a:prstGeom prst="rect">
            <a:avLst/>
          </a:prstGeom>
        </p:spPr>
      </p:pic>
      <p:sp>
        <p:nvSpPr>
          <p:cNvPr id="2" name="Title 1"/>
          <p:cNvSpPr>
            <a:spLocks noGrp="1"/>
          </p:cNvSpPr>
          <p:nvPr>
            <p:ph type="ctrTitle"/>
          </p:nvPr>
        </p:nvSpPr>
        <p:spPr>
          <a:xfrm>
            <a:off x="1166509" y="2348881"/>
            <a:ext cx="5856651" cy="1075687"/>
          </a:xfrm>
        </p:spPr>
        <p:txBody>
          <a:bodyPr anchor="b">
            <a:normAutofit/>
          </a:bodyPr>
          <a:lstStyle>
            <a:lvl1pPr>
              <a:defRPr sz="24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66509" y="3439816"/>
            <a:ext cx="5856651" cy="89099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1157413" y="4365105"/>
            <a:ext cx="284480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fld id="{C95B7826-F19A-4D96-9524-5D391E2E8B1C}" type="datetimeFigureOut">
              <a:rPr lang="en-GB" smtClean="0"/>
              <a:pPr/>
              <a:t>27/05/2021</a:t>
            </a:fld>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1" y="857832"/>
            <a:ext cx="3246133" cy="1275024"/>
          </a:xfrm>
          <a:prstGeom prst="rect">
            <a:avLst/>
          </a:prstGeom>
        </p:spPr>
      </p:pic>
    </p:spTree>
    <p:extLst>
      <p:ext uri="{BB962C8B-B14F-4D97-AF65-F5344CB8AC3E}">
        <p14:creationId xmlns:p14="http://schemas.microsoft.com/office/powerpoint/2010/main" val="38267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0"/>
            <a:ext cx="11233248" cy="1143000"/>
          </a:xfrm>
        </p:spPr>
        <p:txBody>
          <a:bodyPr/>
          <a:lstStyle/>
          <a:p>
            <a:r>
              <a:rPr lang="en-US"/>
              <a:t>Click to edit Master title style</a:t>
            </a:r>
            <a:endParaRPr lang="en-GB"/>
          </a:p>
        </p:txBody>
      </p:sp>
      <p:sp>
        <p:nvSpPr>
          <p:cNvPr id="3" name="Content Placeholder 2"/>
          <p:cNvSpPr>
            <a:spLocks noGrp="1"/>
          </p:cNvSpPr>
          <p:nvPr>
            <p:ph idx="1"/>
          </p:nvPr>
        </p:nvSpPr>
        <p:spPr>
          <a:xfrm>
            <a:off x="335360" y="1196753"/>
            <a:ext cx="11233248" cy="4608512"/>
          </a:xfrm>
        </p:spPr>
        <p:txBody>
          <a:bodyPr/>
          <a:lstStyle>
            <a:lvl1pPr marL="268288" indent="-268288">
              <a:defRPr/>
            </a:lvl1pPr>
            <a:lvl2pPr marL="631825" indent="-269875">
              <a:defRPr/>
            </a:lvl2pPr>
            <a:lvl3pPr marL="901700" indent="-228600">
              <a:defRPr/>
            </a:lvl3pPr>
            <a:lvl4pPr marL="1169988" indent="-228600">
              <a:tabLst/>
              <a:defRPr/>
            </a:lvl4pPr>
            <a:lvl5pPr marL="1438275"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5103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0"/>
            <a:ext cx="11233248" cy="1143000"/>
          </a:xfrm>
        </p:spPr>
        <p:txBody>
          <a:bodyPr/>
          <a:lstStyle/>
          <a:p>
            <a:r>
              <a:rPr lang="en-US"/>
              <a:t>Click to edit Master title style</a:t>
            </a:r>
            <a:endParaRPr lang="en-GB"/>
          </a:p>
        </p:txBody>
      </p:sp>
      <p:sp>
        <p:nvSpPr>
          <p:cNvPr id="3" name="Content Placeholder 2"/>
          <p:cNvSpPr>
            <a:spLocks noGrp="1"/>
          </p:cNvSpPr>
          <p:nvPr>
            <p:ph idx="1"/>
          </p:nvPr>
        </p:nvSpPr>
        <p:spPr>
          <a:xfrm>
            <a:off x="335360" y="1196753"/>
            <a:ext cx="11233248" cy="4608512"/>
          </a:xfrm>
        </p:spPr>
        <p:txBody>
          <a:bodyPr/>
          <a:lstStyle>
            <a:lvl1pPr marL="268288" indent="-268288">
              <a:defRPr/>
            </a:lvl1pPr>
            <a:lvl2pPr marL="631825" indent="-269875">
              <a:defRPr/>
            </a:lvl2pPr>
            <a:lvl3pPr marL="901700" indent="-228600">
              <a:defRPr/>
            </a:lvl3pPr>
            <a:lvl4pPr marL="1169988" indent="-228600">
              <a:tabLst/>
              <a:defRPr/>
            </a:lvl4pPr>
            <a:lvl5pPr marL="1438275"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57" t="7428" r="6388" b="61506"/>
          <a:stretch/>
        </p:blipFill>
        <p:spPr>
          <a:xfrm>
            <a:off x="431371" y="6086295"/>
            <a:ext cx="2688172" cy="64638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2" r="35728"/>
          <a:stretch/>
        </p:blipFill>
        <p:spPr>
          <a:xfrm>
            <a:off x="8592277" y="6207098"/>
            <a:ext cx="3133555" cy="404780"/>
          </a:xfrm>
          <a:prstGeom prst="rect">
            <a:avLst/>
          </a:prstGeom>
        </p:spPr>
      </p:pic>
    </p:spTree>
    <p:extLst>
      <p:ext uri="{BB962C8B-B14F-4D97-AF65-F5344CB8AC3E}">
        <p14:creationId xmlns:p14="http://schemas.microsoft.com/office/powerpoint/2010/main" val="2653539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p:cNvSpPr/>
          <p:nvPr userDrawn="1"/>
        </p:nvSpPr>
        <p:spPr>
          <a:xfrm>
            <a:off x="0" y="5589240"/>
            <a:ext cx="12192000" cy="75608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5790607" y="692696"/>
            <a:ext cx="6347605" cy="72008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l="12649" t="1" b="6145"/>
          <a:stretch/>
        </p:blipFill>
        <p:spPr bwMode="auto">
          <a:xfrm>
            <a:off x="-1" y="9129"/>
            <a:ext cx="6384033" cy="684887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4943872" y="1849258"/>
            <a:ext cx="5760640" cy="1075687"/>
          </a:xfrm>
        </p:spPr>
        <p:txBody>
          <a:bodyPr anchor="ctr">
            <a:normAutofit/>
          </a:bodyPr>
          <a:lstStyle>
            <a:lvl1pPr algn="ctr">
              <a:defRPr sz="2400">
                <a:solidFill>
                  <a:schemeClr val="tx1"/>
                </a:solidFill>
              </a:defRPr>
            </a:lvl1pPr>
          </a:lstStyle>
          <a:p>
            <a:r>
              <a:rPr lang="en-US" dirty="0"/>
              <a:t>Click to edit Master title style</a:t>
            </a:r>
            <a:endParaRPr lang="en-GB"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9957" r="6388" b="53198"/>
          <a:stretch/>
        </p:blipFill>
        <p:spPr>
          <a:xfrm>
            <a:off x="8845641" y="9370"/>
            <a:ext cx="2880193" cy="1043367"/>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7502" r="35728"/>
          <a:stretch/>
        </p:blipFill>
        <p:spPr>
          <a:xfrm>
            <a:off x="5593975" y="5949281"/>
            <a:ext cx="6131859" cy="792089"/>
          </a:xfrm>
          <a:prstGeom prst="rect">
            <a:avLst/>
          </a:prstGeom>
        </p:spPr>
      </p:pic>
    </p:spTree>
    <p:extLst>
      <p:ext uri="{BB962C8B-B14F-4D97-AF65-F5344CB8AC3E}">
        <p14:creationId xmlns:p14="http://schemas.microsoft.com/office/powerpoint/2010/main" val="3847519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01413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48" b="5443"/>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29712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715"/>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031710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alternative v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279" b="598"/>
          <a:stretch/>
        </p:blipFill>
        <p:spPr>
          <a:xfrm>
            <a:off x="0" y="-1"/>
            <a:ext cx="12192000" cy="6858001"/>
          </a:xfrm>
          <a:prstGeom prst="rect">
            <a:avLst/>
          </a:prstGeom>
        </p:spPr>
      </p:pic>
      <p:sp>
        <p:nvSpPr>
          <p:cNvPr id="2" name="Title 1"/>
          <p:cNvSpPr>
            <a:spLocks noGrp="1"/>
          </p:cNvSpPr>
          <p:nvPr>
            <p:ph type="title" hasCustomPrompt="1"/>
          </p:nvPr>
        </p:nvSpPr>
        <p:spPr>
          <a:xfrm>
            <a:off x="2516493" y="2492897"/>
            <a:ext cx="7131903" cy="1362075"/>
          </a:xfrm>
        </p:spPr>
        <p:txBody>
          <a:bodyPr anchor="ctr">
            <a:noAutofit/>
          </a:bodyPr>
          <a:lstStyle>
            <a:lvl1pPr algn="l">
              <a:defRPr sz="2800" b="1" cap="none">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170132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196753"/>
            <a:ext cx="5472608"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196753"/>
            <a:ext cx="54864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2776540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2108909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29078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
        <p:nvSpPr>
          <p:cNvPr id="5" name="Rectangle 4"/>
          <p:cNvSpPr/>
          <p:nvPr userDrawn="1"/>
        </p:nvSpPr>
        <p:spPr>
          <a:xfrm>
            <a:off x="0" y="0"/>
            <a:ext cx="12192000" cy="68580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516925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126541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p:cNvSpPr/>
          <p:nvPr userDrawn="1"/>
        </p:nvSpPr>
        <p:spPr>
          <a:xfrm>
            <a:off x="0" y="5589240"/>
            <a:ext cx="12192000" cy="75608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5790607" y="692696"/>
            <a:ext cx="6347605" cy="72008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l="12649" t="1" b="6145"/>
          <a:stretch/>
        </p:blipFill>
        <p:spPr bwMode="auto">
          <a:xfrm>
            <a:off x="-1" y="9129"/>
            <a:ext cx="6384033" cy="684887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4943872" y="1849258"/>
            <a:ext cx="5760640" cy="1075687"/>
          </a:xfrm>
        </p:spPr>
        <p:txBody>
          <a:bodyPr anchor="ctr">
            <a:normAutofit/>
          </a:bodyPr>
          <a:lstStyle>
            <a:lvl1pPr algn="ctr">
              <a:defRPr sz="2400">
                <a:solidFill>
                  <a:schemeClr val="tx1"/>
                </a:solidFill>
              </a:defRPr>
            </a:lvl1pPr>
          </a:lstStyle>
          <a:p>
            <a:r>
              <a:rPr lang="en-US" dirty="0"/>
              <a:t>Click to edit Master title style</a:t>
            </a:r>
            <a:endParaRPr lang="en-GB"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9957" r="6388" b="53198"/>
          <a:stretch/>
        </p:blipFill>
        <p:spPr>
          <a:xfrm>
            <a:off x="8845641" y="9370"/>
            <a:ext cx="2880193" cy="1043367"/>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7502" r="35728"/>
          <a:stretch/>
        </p:blipFill>
        <p:spPr>
          <a:xfrm>
            <a:off x="5593975" y="5949281"/>
            <a:ext cx="6131859" cy="792089"/>
          </a:xfrm>
          <a:prstGeom prst="rect">
            <a:avLst/>
          </a:prstGeom>
        </p:spPr>
      </p:pic>
    </p:spTree>
    <p:extLst>
      <p:ext uri="{BB962C8B-B14F-4D97-AF65-F5344CB8AC3E}">
        <p14:creationId xmlns:p14="http://schemas.microsoft.com/office/powerpoint/2010/main" val="3501841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1957014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994581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1994777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57091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200" y="1690688"/>
            <a:ext cx="10547195" cy="4397878"/>
          </a:xfrm>
          <a:prstGeom prst="rect">
            <a:avLst/>
          </a:prstGeom>
        </p:spPr>
        <p:txBody>
          <a:bodyPr/>
          <a:lstStyle>
            <a:lvl1pPr marL="0" indent="0">
              <a:buNone/>
              <a:defRPr/>
            </a:lvl1pPr>
          </a:lstStyle>
          <a:p>
            <a:pPr lvl="0"/>
            <a:endParaRPr lang="fr-FR"/>
          </a:p>
        </p:txBody>
      </p:sp>
    </p:spTree>
    <p:custDataLst>
      <p:tags r:id="rId1"/>
    </p:custDataLst>
    <p:extLst>
      <p:ext uri="{BB962C8B-B14F-4D97-AF65-F5344CB8AC3E}">
        <p14:creationId xmlns:p14="http://schemas.microsoft.com/office/powerpoint/2010/main" val="607087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166509" y="2348882"/>
            <a:ext cx="5856651" cy="1075687"/>
          </a:xfrm>
        </p:spPr>
        <p:txBody>
          <a:bodyPr anchor="b">
            <a:normAutofit/>
          </a:bodyPr>
          <a:lstStyle>
            <a:lvl1pPr>
              <a:defRPr sz="32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166509" y="3439817"/>
            <a:ext cx="5856651" cy="890991"/>
          </a:xfrm>
        </p:spPr>
        <p:txBody>
          <a:bodyPr>
            <a:normAutofit/>
          </a:bodyPr>
          <a:lstStyle>
            <a:lvl1pPr marL="0" indent="0" algn="l">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1157413" y="4365104"/>
            <a:ext cx="284480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5B7826-F19A-4D96-9524-5D391E2E8B1C}" type="datetimeFigureOut">
              <a:rPr kumimoji="0" lang="en-GB"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27/05/2021</a:t>
            </a:fld>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54604"/>
            <a:ext cx="2976331" cy="1558733"/>
          </a:xfrm>
          <a:prstGeom prst="rect">
            <a:avLst/>
          </a:prstGeom>
        </p:spPr>
      </p:pic>
    </p:spTree>
    <p:extLst>
      <p:ext uri="{BB962C8B-B14F-4D97-AF65-F5344CB8AC3E}">
        <p14:creationId xmlns:p14="http://schemas.microsoft.com/office/powerpoint/2010/main" val="709291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v1">
    <p:spTree>
      <p:nvGrpSpPr>
        <p:cNvPr id="1" name=""/>
        <p:cNvGrpSpPr/>
        <p:nvPr/>
      </p:nvGrpSpPr>
      <p:grpSpPr>
        <a:xfrm>
          <a:off x="0" y="0"/>
          <a:ext cx="0" cy="0"/>
          <a:chOff x="0" y="0"/>
          <a:chExt cx="0" cy="0"/>
        </a:xfrm>
      </p:grpSpPr>
      <p:pic>
        <p:nvPicPr>
          <p:cNvPr id="4098" name="Picture 2" descr="S:\Internal Operations\marketing\TEMPLATES\Powerpoint templates\2014\Large G Orang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500269" y="2852936"/>
            <a:ext cx="7131903" cy="1362075"/>
          </a:xfrm>
        </p:spPr>
        <p:txBody>
          <a:bodyPr anchor="ctr">
            <a:noAutofit/>
          </a:bodyPr>
          <a:lstStyle>
            <a:lvl1pPr algn="l">
              <a:defRPr sz="3733"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2946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0547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48" b="5443"/>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96578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715"/>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5217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alternative v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279" b="598"/>
          <a:stretch/>
        </p:blipFill>
        <p:spPr>
          <a:xfrm>
            <a:off x="0" y="-1"/>
            <a:ext cx="12192000" cy="6858001"/>
          </a:xfrm>
          <a:prstGeom prst="rect">
            <a:avLst/>
          </a:prstGeom>
        </p:spPr>
      </p:pic>
      <p:sp>
        <p:nvSpPr>
          <p:cNvPr id="2" name="Title 1"/>
          <p:cNvSpPr>
            <a:spLocks noGrp="1"/>
          </p:cNvSpPr>
          <p:nvPr>
            <p:ph type="title" hasCustomPrompt="1"/>
          </p:nvPr>
        </p:nvSpPr>
        <p:spPr>
          <a:xfrm>
            <a:off x="2516493" y="2492897"/>
            <a:ext cx="7131903" cy="1362075"/>
          </a:xfrm>
        </p:spPr>
        <p:txBody>
          <a:bodyPr anchor="ctr">
            <a:noAutofit/>
          </a:bodyPr>
          <a:lstStyle>
            <a:lvl1pPr algn="l">
              <a:defRPr sz="2800" b="1" cap="none">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11676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196753"/>
            <a:ext cx="5472608"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196753"/>
            <a:ext cx="54864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241677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95B7826-F19A-4D96-9524-5D391E2E8B1C}" type="datetimeFigureOut">
              <a:rPr lang="en-GB" smtClean="0"/>
              <a:t>27/05/2021</a:t>
            </a:fld>
            <a:endParaRPr lang="en-GB"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59EB899-9B4E-45D9-BA88-AB2D465714B3}" type="slidenum">
              <a:rPr lang="en-GB" smtClean="0"/>
              <a:t>‹#›</a:t>
            </a:fld>
            <a:endParaRPr lang="en-GB" dirty="0"/>
          </a:p>
        </p:txBody>
      </p:sp>
    </p:spTree>
    <p:extLst>
      <p:ext uri="{BB962C8B-B14F-4D97-AF65-F5344CB8AC3E}">
        <p14:creationId xmlns:p14="http://schemas.microsoft.com/office/powerpoint/2010/main" val="352342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3.xml"/><Relationship Id="rId1" Type="http://schemas.openxmlformats.org/officeDocument/2006/relationships/slideLayout" Target="../slideLayouts/slideLayout35.xml"/><Relationship Id="rId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4.xml"/><Relationship Id="rId1" Type="http://schemas.openxmlformats.org/officeDocument/2006/relationships/slideLayout" Target="../slideLayouts/slideLayout36.xml"/><Relationship Id="rId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4283"/>
            <a:ext cx="1124704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196753"/>
            <a:ext cx="11247040"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a:cxnSpLocks/>
          </p:cNvCxnSpPr>
          <p:nvPr userDrawn="1"/>
        </p:nvCxnSpPr>
        <p:spPr>
          <a:xfrm>
            <a:off x="0" y="5949280"/>
            <a:ext cx="12192000" cy="0"/>
          </a:xfrm>
          <a:prstGeom prst="line">
            <a:avLst/>
          </a:prstGeom>
          <a:ln w="12700">
            <a:solidFill>
              <a:srgbClr val="00A7A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19" cstate="print">
            <a:extLst>
              <a:ext uri="{28A0092B-C50C-407E-A947-70E740481C1C}">
                <a14:useLocalDpi xmlns:a14="http://schemas.microsoft.com/office/drawing/2010/main" val="0"/>
              </a:ext>
            </a:extLst>
          </a:blip>
          <a:srcRect l="39957" t="7428" r="6388" b="61506"/>
          <a:stretch/>
        </p:blipFill>
        <p:spPr>
          <a:xfrm>
            <a:off x="431371" y="6086295"/>
            <a:ext cx="2688172" cy="646386"/>
          </a:xfrm>
          <a:prstGeom prst="rect">
            <a:avLst/>
          </a:prstGeom>
        </p:spPr>
      </p:pic>
      <p:pic>
        <p:nvPicPr>
          <p:cNvPr id="10" name="Picture 9"/>
          <p:cNvPicPr>
            <a:picLocks noChangeAspect="1"/>
          </p:cNvPicPr>
          <p:nvPr userDrawn="1"/>
        </p:nvPicPr>
        <p:blipFill rotWithShape="1">
          <a:blip r:embed="rId20" cstate="print">
            <a:extLst>
              <a:ext uri="{28A0092B-C50C-407E-A947-70E740481C1C}">
                <a14:useLocalDpi xmlns:a14="http://schemas.microsoft.com/office/drawing/2010/main" val="0"/>
              </a:ext>
            </a:extLst>
          </a:blip>
          <a:srcRect l="7502" r="35728"/>
          <a:stretch/>
        </p:blipFill>
        <p:spPr>
          <a:xfrm>
            <a:off x="8592277" y="6207098"/>
            <a:ext cx="3133555" cy="404780"/>
          </a:xfrm>
          <a:prstGeom prst="rect">
            <a:avLst/>
          </a:prstGeom>
        </p:spPr>
      </p:pic>
    </p:spTree>
    <p:extLst>
      <p:ext uri="{BB962C8B-B14F-4D97-AF65-F5344CB8AC3E}">
        <p14:creationId xmlns:p14="http://schemas.microsoft.com/office/powerpoint/2010/main" val="348465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62" r:id="rId6"/>
    <p:sldLayoutId id="2147483663" r:id="rId7"/>
    <p:sldLayoutId id="2147483652" r:id="rId8"/>
    <p:sldLayoutId id="2147483653" r:id="rId9"/>
    <p:sldLayoutId id="2147483654" r:id="rId10"/>
    <p:sldLayoutId id="2147483664" r:id="rId11"/>
    <p:sldLayoutId id="2147483655" r:id="rId12"/>
    <p:sldLayoutId id="2147483656" r:id="rId13"/>
    <p:sldLayoutId id="2147483657" r:id="rId14"/>
    <p:sldLayoutId id="2147483658" r:id="rId15"/>
    <p:sldLayoutId id="2147483659" r:id="rId16"/>
    <p:sldLayoutId id="2147483665" r:id="rId17"/>
  </p:sldLayoutIdLst>
  <p:txStyles>
    <p:titleStyle>
      <a:lvl1pPr algn="l" defTabSz="914400" rtl="0" eaLnBrk="1" latinLnBrk="0" hangingPunct="1">
        <a:spcBef>
          <a:spcPct val="0"/>
        </a:spcBef>
        <a:buNone/>
        <a:defRPr sz="4000" kern="1200">
          <a:solidFill>
            <a:srgbClr val="51145C"/>
          </a:solidFill>
          <a:latin typeface="Arial" panose="020B0604020202020204" pitchFamily="34" charset="0"/>
          <a:ea typeface="+mj-ea"/>
          <a:cs typeface="Arial" panose="020B0604020202020204" pitchFamily="34" charset="0"/>
        </a:defRPr>
      </a:lvl1pPr>
    </p:titleStyle>
    <p:bodyStyle>
      <a:lvl1pPr marL="268288" indent="-268288"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28575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017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169988" indent="-228600" algn="l" defTabSz="914400" rtl="0" eaLnBrk="1" latinLnBrk="0" hangingPunct="1">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438275" indent="-228600" algn="l" defTabSz="914400" rtl="0" eaLnBrk="1" latinLnBrk="0" hangingPunct="1">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4283"/>
            <a:ext cx="1124704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196753"/>
            <a:ext cx="11247040"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a:extLst>
              <a:ext uri="{FF2B5EF4-FFF2-40B4-BE49-F238E27FC236}">
                <a16:creationId xmlns:a16="http://schemas.microsoft.com/office/drawing/2014/main" id="{BAC68E80-779B-4E91-B060-43EC0A0A81B1}"/>
              </a:ext>
            </a:extLst>
          </p:cNvPr>
          <p:cNvCxnSpPr>
            <a:cxnSpLocks/>
          </p:cNvCxnSpPr>
          <p:nvPr userDrawn="1"/>
        </p:nvCxnSpPr>
        <p:spPr>
          <a:xfrm>
            <a:off x="0" y="5949280"/>
            <a:ext cx="12192000" cy="0"/>
          </a:xfrm>
          <a:prstGeom prst="line">
            <a:avLst/>
          </a:prstGeom>
          <a:ln w="12700">
            <a:solidFill>
              <a:srgbClr val="00A7A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7B72300-E4C9-46F4-9B40-5302322AFDD2}"/>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388889" y="6021288"/>
            <a:ext cx="2250728" cy="721600"/>
          </a:xfrm>
          <a:prstGeom prst="rect">
            <a:avLst/>
          </a:prstGeom>
        </p:spPr>
      </p:pic>
      <p:pic>
        <p:nvPicPr>
          <p:cNvPr id="12" name="Picture 11">
            <a:extLst>
              <a:ext uri="{FF2B5EF4-FFF2-40B4-BE49-F238E27FC236}">
                <a16:creationId xmlns:a16="http://schemas.microsoft.com/office/drawing/2014/main" id="{0C601714-27E1-4767-BB6F-88BF6C1CC045}"/>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a:stretch/>
        </p:blipFill>
        <p:spPr>
          <a:xfrm>
            <a:off x="8880310" y="6223578"/>
            <a:ext cx="2727588" cy="469785"/>
          </a:xfrm>
          <a:prstGeom prst="rect">
            <a:avLst/>
          </a:prstGeom>
        </p:spPr>
      </p:pic>
    </p:spTree>
    <p:extLst>
      <p:ext uri="{BB962C8B-B14F-4D97-AF65-F5344CB8AC3E}">
        <p14:creationId xmlns:p14="http://schemas.microsoft.com/office/powerpoint/2010/main" val="22576639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spcBef>
          <a:spcPct val="0"/>
        </a:spcBef>
        <a:buNone/>
        <a:defRPr sz="4000" kern="1200">
          <a:solidFill>
            <a:srgbClr val="51145C"/>
          </a:solidFill>
          <a:latin typeface="Arial" panose="020B0604020202020204" pitchFamily="34" charset="0"/>
          <a:ea typeface="+mj-ea"/>
          <a:cs typeface="Arial" panose="020B0604020202020204" pitchFamily="34" charset="0"/>
        </a:defRPr>
      </a:lvl1pPr>
    </p:titleStyle>
    <p:bodyStyle>
      <a:lvl1pPr marL="268288" indent="-268288"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28575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017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169988" indent="-228600" algn="l" defTabSz="914400" rtl="0" eaLnBrk="1" latinLnBrk="0" hangingPunct="1">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438275" indent="-228600" algn="l" defTabSz="914400" rtl="0" eaLnBrk="1" latinLnBrk="0" hangingPunct="1">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4283"/>
            <a:ext cx="1124704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196753"/>
            <a:ext cx="1124704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a:cxnSpLocks/>
          </p:cNvCxnSpPr>
          <p:nvPr/>
        </p:nvCxnSpPr>
        <p:spPr>
          <a:xfrm>
            <a:off x="0" y="5949280"/>
            <a:ext cx="12192000" cy="0"/>
          </a:xfrm>
          <a:prstGeom prst="line">
            <a:avLst/>
          </a:prstGeom>
          <a:ln w="12700">
            <a:solidFill>
              <a:srgbClr val="00A7A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88889" y="6021288"/>
            <a:ext cx="2250728" cy="7216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880310" y="6223578"/>
            <a:ext cx="2727588" cy="469785"/>
          </a:xfrm>
          <a:prstGeom prst="rect">
            <a:avLst/>
          </a:prstGeom>
        </p:spPr>
      </p:pic>
    </p:spTree>
    <p:extLst>
      <p:ext uri="{BB962C8B-B14F-4D97-AF65-F5344CB8AC3E}">
        <p14:creationId xmlns:p14="http://schemas.microsoft.com/office/powerpoint/2010/main" val="1267833999"/>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1219170" rtl="0" eaLnBrk="1" latinLnBrk="0" hangingPunct="1">
        <a:spcBef>
          <a:spcPct val="0"/>
        </a:spcBef>
        <a:buNone/>
        <a:defRPr sz="5333" kern="1200">
          <a:solidFill>
            <a:srgbClr val="51145C"/>
          </a:solidFill>
          <a:latin typeface="Arial" panose="020B0604020202020204" pitchFamily="34" charset="0"/>
          <a:ea typeface="+mj-ea"/>
          <a:cs typeface="Arial" panose="020B0604020202020204" pitchFamily="34" charset="0"/>
        </a:defRPr>
      </a:lvl1pPr>
    </p:titleStyle>
    <p:bodyStyle>
      <a:lvl1pPr marL="357708" indent="-357708" algn="l" defTabSz="1219170" rtl="0" eaLnBrk="1" latinLnBrk="0" hangingPunct="1">
        <a:spcBef>
          <a:spcPts val="8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1pPr>
      <a:lvl2pPr marL="846646" indent="-380990" algn="l" defTabSz="1219170" rtl="0" eaLnBrk="1" latinLnBrk="0" hangingPunct="1">
        <a:spcBef>
          <a:spcPts val="8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02237" indent="-304792" algn="l" defTabSz="1219170" rtl="0" eaLnBrk="1" latinLnBrk="0" hangingPunct="1">
        <a:spcBef>
          <a:spcPts val="800"/>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1559945" indent="-304792" algn="l" defTabSz="1219170" rtl="0" eaLnBrk="1" latinLnBrk="0" hangingPunct="1">
        <a:spcBef>
          <a:spcPts val="800"/>
        </a:spcBef>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1917652" indent="-304792" algn="l" defTabSz="1219170" rtl="0" eaLnBrk="1" latinLnBrk="0" hangingPunct="1">
        <a:spcBef>
          <a:spcPts val="8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4283"/>
            <a:ext cx="1124704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196753"/>
            <a:ext cx="1124704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a:cxnSpLocks/>
          </p:cNvCxnSpPr>
          <p:nvPr/>
        </p:nvCxnSpPr>
        <p:spPr>
          <a:xfrm>
            <a:off x="0" y="5949280"/>
            <a:ext cx="12192000" cy="0"/>
          </a:xfrm>
          <a:prstGeom prst="line">
            <a:avLst/>
          </a:prstGeom>
          <a:ln w="12700">
            <a:solidFill>
              <a:srgbClr val="00A7A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88889" y="6021288"/>
            <a:ext cx="2250728" cy="7216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880310" y="6223578"/>
            <a:ext cx="2727588" cy="469785"/>
          </a:xfrm>
          <a:prstGeom prst="rect">
            <a:avLst/>
          </a:prstGeom>
        </p:spPr>
      </p:pic>
    </p:spTree>
    <p:extLst>
      <p:ext uri="{BB962C8B-B14F-4D97-AF65-F5344CB8AC3E}">
        <p14:creationId xmlns:p14="http://schemas.microsoft.com/office/powerpoint/2010/main" val="3462008913"/>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1219170" rtl="0" eaLnBrk="1" latinLnBrk="0" hangingPunct="1">
        <a:spcBef>
          <a:spcPct val="0"/>
        </a:spcBef>
        <a:buNone/>
        <a:defRPr sz="5333" kern="1200">
          <a:solidFill>
            <a:srgbClr val="51145C"/>
          </a:solidFill>
          <a:latin typeface="Arial" panose="020B0604020202020204" pitchFamily="34" charset="0"/>
          <a:ea typeface="+mj-ea"/>
          <a:cs typeface="Arial" panose="020B0604020202020204" pitchFamily="34" charset="0"/>
        </a:defRPr>
      </a:lvl1pPr>
    </p:titleStyle>
    <p:bodyStyle>
      <a:lvl1pPr marL="357708" indent="-357708" algn="l" defTabSz="1219170" rtl="0" eaLnBrk="1" latinLnBrk="0" hangingPunct="1">
        <a:spcBef>
          <a:spcPts val="8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1pPr>
      <a:lvl2pPr marL="846646" indent="-380990" algn="l" defTabSz="1219170" rtl="0" eaLnBrk="1" latinLnBrk="0" hangingPunct="1">
        <a:spcBef>
          <a:spcPts val="8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02237" indent="-304792" algn="l" defTabSz="1219170" rtl="0" eaLnBrk="1" latinLnBrk="0" hangingPunct="1">
        <a:spcBef>
          <a:spcPts val="800"/>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1559945" indent="-304792" algn="l" defTabSz="1219170" rtl="0" eaLnBrk="1" latinLnBrk="0" hangingPunct="1">
        <a:spcBef>
          <a:spcPts val="800"/>
        </a:spcBef>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1917652" indent="-304792" algn="l" defTabSz="1219170" rtl="0" eaLnBrk="1" latinLnBrk="0" hangingPunct="1">
        <a:spcBef>
          <a:spcPts val="8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dNmwvntMF5A?feature=oembed" TargetMode="External"/><Relationship Id="rId1" Type="http://schemas.openxmlformats.org/officeDocument/2006/relationships/tags" Target="../tags/tag13.xml"/><Relationship Id="rId5" Type="http://schemas.openxmlformats.org/officeDocument/2006/relationships/image" Target="../media/image18.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4.xml"/><Relationship Id="rId5" Type="http://schemas.openxmlformats.org/officeDocument/2006/relationships/hyperlink" Target="https://famvin.org/en/2014/01/05/are-vows-virtues-still-relevant/"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LVV_93mBfSU?feature=oembed" TargetMode="External"/><Relationship Id="rId1" Type="http://schemas.openxmlformats.org/officeDocument/2006/relationships/tags" Target="../tags/tag16.xml"/><Relationship Id="rId5" Type="http://schemas.openxmlformats.org/officeDocument/2006/relationships/image" Target="../media/image20.jpe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19.xml"/><Relationship Id="rId1" Type="http://schemas.openxmlformats.org/officeDocument/2006/relationships/tags" Target="../tags/tag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2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26.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29.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6.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3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38.xml"/><Relationship Id="rId5" Type="http://schemas.openxmlformats.org/officeDocument/2006/relationships/hyperlink" Target="https://techdifferent.it/2020/04/28/zoome-sceglie-oracle-cloud-per-i-meeting-online/" TargetMode="Externa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40.xml"/><Relationship Id="rId5" Type="http://schemas.openxmlformats.org/officeDocument/2006/relationships/hyperlink" Target="https://commons.wikimedia.org/wiki/File:2010-07-20_Black_windup_alarm_clock_face.jpg" TargetMode="Externa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6.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44.xml"/><Relationship Id="rId5" Type="http://schemas.openxmlformats.org/officeDocument/2006/relationships/hyperlink" Target="https://pixabay.com/en/hacker-hacking-cyber-security-hack-1944688/" TargetMode="External"/><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R12_y2BhKbE?feature=oembed" TargetMode="External"/><Relationship Id="rId1" Type="http://schemas.openxmlformats.org/officeDocument/2006/relationships/tags" Target="../tags/tag45.xml"/><Relationship Id="rId5" Type="http://schemas.openxmlformats.org/officeDocument/2006/relationships/image" Target="../media/image34.jpeg"/><Relationship Id="rId4"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I01XMRo2ESg?feature=oembed" TargetMode="External"/><Relationship Id="rId1" Type="http://schemas.openxmlformats.org/officeDocument/2006/relationships/tags" Target="../tags/tag47.xml"/><Relationship Id="rId5" Type="http://schemas.openxmlformats.org/officeDocument/2006/relationships/image" Target="../media/image35.jpeg"/><Relationship Id="rId4"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B7Q4hVlQxZ0?feature=oembed" TargetMode="External"/><Relationship Id="rId1" Type="http://schemas.openxmlformats.org/officeDocument/2006/relationships/tags" Target="../tags/tag49.xml"/><Relationship Id="rId5" Type="http://schemas.openxmlformats.org/officeDocument/2006/relationships/image" Target="../media/image36.jpeg"/><Relationship Id="rId4"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9.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c9ASq9xnXMU?feature=oembed" TargetMode="External"/><Relationship Id="rId1" Type="http://schemas.openxmlformats.org/officeDocument/2006/relationships/tags" Target="../tags/tag53.xml"/><Relationship Id="rId5" Type="http://schemas.openxmlformats.org/officeDocument/2006/relationships/image" Target="../media/image37.jpeg"/><Relationship Id="rId4"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9.xml"/><Relationship Id="rId1" Type="http://schemas.openxmlformats.org/officeDocument/2006/relationships/tags" Target="../tags/tag55.xml"/><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9.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9.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9.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9.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9.xml"/><Relationship Id="rId1" Type="http://schemas.openxmlformats.org/officeDocument/2006/relationships/tags" Target="../tags/tag62.xml"/><Relationship Id="rId5" Type="http://schemas.openxmlformats.org/officeDocument/2006/relationships/hyperlink" Target="https://pixabay.com/es/se%C3%B1al-inal%C3%A1mbrica-icono-imagen-1119306/" TargetMode="Externa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9.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6.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9.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12.xml"/><Relationship Id="rId5" Type="http://schemas.openxmlformats.org/officeDocument/2006/relationships/hyperlink" Target="https://ticdroid.blogspot.com/2015/06/identify-whether-website-is-reliable.html"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71664" y="2636912"/>
            <a:ext cx="5856651" cy="1075687"/>
          </a:xfrm>
        </p:spPr>
        <p:txBody>
          <a:bodyPr anchor="b">
            <a:normAutofit/>
          </a:bodyPr>
          <a:lstStyle/>
          <a:p>
            <a:pPr algn="ctr"/>
            <a:r>
              <a:rPr lang="en-GB" sz="2900" dirty="0"/>
              <a:t>Digital Skills for Work</a:t>
            </a:r>
            <a:br>
              <a:rPr lang="en-GB" sz="2900" dirty="0"/>
            </a:br>
            <a:r>
              <a:rPr lang="en-GB" sz="1700" dirty="0"/>
              <a:t>Level 2 </a:t>
            </a:r>
            <a:r>
              <a:rPr lang="en-GB" sz="1700" dirty="0">
                <a:effectLst/>
                <a:latin typeface="Arial" panose="020B0604020202020204" pitchFamily="34" charset="0"/>
                <a:ea typeface="Times New Roman" panose="02020603050405020304" pitchFamily="18" charset="0"/>
                <a:cs typeface="Times New Roman" panose="02020603050405020304" pitchFamily="18" charset="0"/>
              </a:rPr>
              <a:t>K/617/4156</a:t>
            </a:r>
            <a:endParaRPr lang="en-GB" sz="1700" dirty="0"/>
          </a:p>
        </p:txBody>
      </p:sp>
      <p:pic>
        <p:nvPicPr>
          <p:cNvPr id="5" name="Picture 6" descr="C:\Users\Stephen Mooney\AppData\Local\Microsoft\Windows\Temporary Internet Files\Content.Outlook\5NQ7MRY0\Gateway Qualifications Learning White.png">
            <a:extLst>
              <a:ext uri="{FF2B5EF4-FFF2-40B4-BE49-F238E27FC236}">
                <a16:creationId xmlns:a16="http://schemas.microsoft.com/office/drawing/2014/main" id="{1C5C1D50-71F4-4CF8-BF1E-507F2D5EE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981" y="6003369"/>
            <a:ext cx="5347783" cy="3962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168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F66D50-2C58-4B9C-8D0E-1B86BE87A726}"/>
              </a:ext>
            </a:extLst>
          </p:cNvPr>
          <p:cNvSpPr>
            <a:spLocks noGrp="1"/>
          </p:cNvSpPr>
          <p:nvPr>
            <p:ph type="title"/>
          </p:nvPr>
        </p:nvSpPr>
        <p:spPr/>
        <p:txBody>
          <a:bodyPr/>
          <a:lstStyle/>
          <a:p>
            <a:r>
              <a:rPr lang="en-GB" dirty="0"/>
              <a:t>Fake news</a:t>
            </a:r>
          </a:p>
        </p:txBody>
      </p:sp>
      <p:pic>
        <p:nvPicPr>
          <p:cNvPr id="7" name="Online Media 6" title="Why Do Our Brains Love Fake News?">
            <a:hlinkClick r:id="" action="ppaction://media"/>
            <a:extLst>
              <a:ext uri="{FF2B5EF4-FFF2-40B4-BE49-F238E27FC236}">
                <a16:creationId xmlns:a16="http://schemas.microsoft.com/office/drawing/2014/main" id="{2DE1ED18-06FD-4094-B579-E717DEE8E8FD}"/>
              </a:ext>
            </a:extLst>
          </p:cNvPr>
          <p:cNvPicPr>
            <a:picLocks noGrp="1" noRot="1" noChangeAspect="1"/>
          </p:cNvPicPr>
          <p:nvPr>
            <p:ph idx="1"/>
            <a:videoFile r:link="rId2"/>
          </p:nvPr>
        </p:nvPicPr>
        <p:blipFill>
          <a:blip r:embed="rId5"/>
          <a:stretch>
            <a:fillRect/>
          </a:stretch>
        </p:blipFill>
        <p:spPr>
          <a:xfrm>
            <a:off x="2171564" y="1211694"/>
            <a:ext cx="7848872" cy="4434612"/>
          </a:xfrm>
          <a:prstGeom prst="rect">
            <a:avLst/>
          </a:prstGeom>
        </p:spPr>
      </p:pic>
    </p:spTree>
    <p:custDataLst>
      <p:tags r:id="rId1"/>
    </p:custDataLst>
    <p:extLst>
      <p:ext uri="{BB962C8B-B14F-4D97-AF65-F5344CB8AC3E}">
        <p14:creationId xmlns:p14="http://schemas.microsoft.com/office/powerpoint/2010/main" val="1026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A849-B56C-4D61-8D8B-62A434C6DD2C}"/>
              </a:ext>
            </a:extLst>
          </p:cNvPr>
          <p:cNvSpPr>
            <a:spLocks noGrp="1"/>
          </p:cNvSpPr>
          <p:nvPr>
            <p:ph type="title"/>
          </p:nvPr>
        </p:nvSpPr>
        <p:spPr/>
        <p:txBody>
          <a:bodyPr/>
          <a:lstStyle/>
          <a:p>
            <a:r>
              <a:rPr lang="en-GB" dirty="0"/>
              <a:t>The relevancy of online information</a:t>
            </a:r>
          </a:p>
        </p:txBody>
      </p:sp>
      <p:sp>
        <p:nvSpPr>
          <p:cNvPr id="3" name="Content Placeholder 2">
            <a:extLst>
              <a:ext uri="{FF2B5EF4-FFF2-40B4-BE49-F238E27FC236}">
                <a16:creationId xmlns:a16="http://schemas.microsoft.com/office/drawing/2014/main" id="{5CCA83A8-9645-4AC0-B501-2943269919C2}"/>
              </a:ext>
            </a:extLst>
          </p:cNvPr>
          <p:cNvSpPr>
            <a:spLocks noGrp="1"/>
          </p:cNvSpPr>
          <p:nvPr>
            <p:ph idx="1"/>
          </p:nvPr>
        </p:nvSpPr>
        <p:spPr>
          <a:xfrm>
            <a:off x="335360" y="1196753"/>
            <a:ext cx="11233248" cy="4608512"/>
          </a:xfrm>
        </p:spPr>
        <p:txBody>
          <a:bodyPr>
            <a:normAutofit/>
          </a:bodyPr>
          <a:lstStyle/>
          <a:p>
            <a:pPr marL="0" indent="0">
              <a:buNone/>
            </a:pPr>
            <a:r>
              <a:rPr lang="en-GB" dirty="0"/>
              <a:t>When we search for information online there can be thousands or even millions of results to look through. How do you decide which one is your answer. Relevance is key. Here are some simple questions to ask yourself. </a:t>
            </a:r>
          </a:p>
          <a:p>
            <a:endParaRPr lang="en-GB" dirty="0"/>
          </a:p>
          <a:p>
            <a:r>
              <a:rPr lang="en-GB" dirty="0"/>
              <a:t>Does the information relate to your topic or answer your question?</a:t>
            </a:r>
          </a:p>
          <a:p>
            <a:r>
              <a:rPr lang="en-GB" dirty="0"/>
              <a:t>Who is the intended audience?</a:t>
            </a:r>
          </a:p>
          <a:p>
            <a:r>
              <a:rPr lang="en-GB" dirty="0"/>
              <a:t>Is the information at the appropriate level?</a:t>
            </a:r>
          </a:p>
          <a:p>
            <a:r>
              <a:rPr lang="en-GB" dirty="0"/>
              <a:t>Have you looked at a variety of sources before choosing this one?</a:t>
            </a:r>
          </a:p>
          <a:p>
            <a:r>
              <a:rPr lang="en-GB" dirty="0"/>
              <a:t>Can you confirm the authenticity of the material?</a:t>
            </a:r>
          </a:p>
          <a:p>
            <a:pPr marL="0" indent="0">
              <a:buNone/>
            </a:pPr>
            <a:endParaRPr lang="en-GB" dirty="0"/>
          </a:p>
        </p:txBody>
      </p:sp>
      <p:pic>
        <p:nvPicPr>
          <p:cNvPr id="6" name="Content Placeholder 5" descr="Logo, company name&#10;&#10;Description automatically generated">
            <a:extLst>
              <a:ext uri="{FF2B5EF4-FFF2-40B4-BE49-F238E27FC236}">
                <a16:creationId xmlns:a16="http://schemas.microsoft.com/office/drawing/2014/main" id="{B45FC32F-6694-401F-BA21-1142F5D0B911}"/>
              </a:ext>
            </a:extLst>
          </p:cNvPr>
          <p:cNvPicPr>
            <a:picLocks noGrp="1" noChangeAspect="1"/>
          </p:cNvPicPr>
          <p:nvPr>
            <p:ph sz="half" idx="4294967295"/>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6296" r="2480" b="22757"/>
          <a:stretch/>
        </p:blipFill>
        <p:spPr>
          <a:xfrm>
            <a:off x="7896200" y="4221883"/>
            <a:ext cx="3672408" cy="1583381"/>
          </a:xfrm>
        </p:spPr>
      </p:pic>
    </p:spTree>
    <p:custDataLst>
      <p:tags r:id="rId1"/>
    </p:custDataLst>
    <p:extLst>
      <p:ext uri="{BB962C8B-B14F-4D97-AF65-F5344CB8AC3E}">
        <p14:creationId xmlns:p14="http://schemas.microsoft.com/office/powerpoint/2010/main" val="60487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1E7C-1FEE-4710-AB8B-439B5802BBC0}"/>
              </a:ext>
            </a:extLst>
          </p:cNvPr>
          <p:cNvSpPr>
            <a:spLocks noGrp="1"/>
          </p:cNvSpPr>
          <p:nvPr>
            <p:ph type="title"/>
          </p:nvPr>
        </p:nvSpPr>
        <p:spPr/>
        <p:txBody>
          <a:bodyPr/>
          <a:lstStyle/>
          <a:p>
            <a:r>
              <a:rPr lang="en-GB" dirty="0"/>
              <a:t>Searching for information </a:t>
            </a:r>
          </a:p>
        </p:txBody>
      </p:sp>
      <p:sp>
        <p:nvSpPr>
          <p:cNvPr id="4" name="Text Placeholder 3">
            <a:extLst>
              <a:ext uri="{FF2B5EF4-FFF2-40B4-BE49-F238E27FC236}">
                <a16:creationId xmlns:a16="http://schemas.microsoft.com/office/drawing/2014/main" id="{DF61B71E-6782-468E-9801-7D3EE6F92B7D}"/>
              </a:ext>
            </a:extLst>
          </p:cNvPr>
          <p:cNvSpPr>
            <a:spLocks noGrp="1"/>
          </p:cNvSpPr>
          <p:nvPr>
            <p:ph idx="1"/>
          </p:nvPr>
        </p:nvSpPr>
        <p:spPr/>
        <p:txBody>
          <a:bodyPr>
            <a:normAutofit/>
          </a:bodyPr>
          <a:lstStyle/>
          <a:p>
            <a:pPr marL="0" indent="0">
              <a:buNone/>
            </a:pPr>
            <a:r>
              <a:rPr lang="en-GB" b="1" dirty="0"/>
              <a:t>What do search engines do?</a:t>
            </a:r>
          </a:p>
          <a:p>
            <a:pPr marL="285750" indent="-285750">
              <a:buFont typeface="Arial" panose="020B0604020202020204" pitchFamily="34" charset="0"/>
              <a:buChar char="•"/>
            </a:pPr>
            <a:r>
              <a:rPr lang="en-GB" dirty="0"/>
              <a:t>They help you to find information on the internet.</a:t>
            </a:r>
          </a:p>
          <a:p>
            <a:r>
              <a:rPr lang="en-GB" dirty="0"/>
              <a:t>Before searching you need to think about what keywords to use to get the best results.</a:t>
            </a:r>
          </a:p>
          <a:p>
            <a:r>
              <a:rPr lang="en-GB" dirty="0"/>
              <a:t>If you want to know where the job centre is in Croydon, you need to identify the key words e.g. job centre Croydon.</a:t>
            </a:r>
          </a:p>
          <a:p>
            <a:endParaRPr lang="en-GB" dirty="0"/>
          </a:p>
          <a:p>
            <a:pPr marL="0" indent="0">
              <a:buNone/>
            </a:pPr>
            <a:r>
              <a:rPr lang="en-GB" b="1" dirty="0"/>
              <a:t>Why are key words important for search engines. </a:t>
            </a:r>
          </a:p>
          <a:p>
            <a:pPr marL="285750" indent="-285750">
              <a:buFont typeface="Arial" panose="020B0604020202020204" pitchFamily="34" charset="0"/>
              <a:buChar char="•"/>
            </a:pPr>
            <a:r>
              <a:rPr lang="en-GB" dirty="0"/>
              <a:t>It’s all to do with the algorithms.</a:t>
            </a:r>
          </a:p>
          <a:p>
            <a:pPr marL="285750" indent="-285750" algn="l">
              <a:buFont typeface="Arial" panose="020B0604020202020204" pitchFamily="34" charset="0"/>
              <a:buChar char="•"/>
            </a:pPr>
            <a:r>
              <a:rPr lang="en-GB" b="0" i="0" dirty="0">
                <a:solidFill>
                  <a:srgbClr val="212529"/>
                </a:solidFill>
                <a:effectLst/>
              </a:rPr>
              <a:t>They search the Internet based on important words.</a:t>
            </a:r>
          </a:p>
          <a:p>
            <a:pPr marL="285750" indent="-285750" algn="l">
              <a:buFont typeface="Arial" panose="020B0604020202020204" pitchFamily="34" charset="0"/>
              <a:buChar char="•"/>
            </a:pPr>
            <a:r>
              <a:rPr lang="en-GB" b="0" i="0" dirty="0">
                <a:solidFill>
                  <a:srgbClr val="212529"/>
                </a:solidFill>
                <a:effectLst/>
              </a:rPr>
              <a:t>They keep an index of the words they find and where they find them.</a:t>
            </a:r>
          </a:p>
          <a:p>
            <a:pPr marL="285750" indent="-285750" algn="l">
              <a:buFont typeface="Arial" panose="020B0604020202020204" pitchFamily="34" charset="0"/>
              <a:buChar char="•"/>
            </a:pPr>
            <a:r>
              <a:rPr lang="en-GB" b="0" i="0" dirty="0">
                <a:solidFill>
                  <a:srgbClr val="212529"/>
                </a:solidFill>
                <a:effectLst/>
              </a:rPr>
              <a:t>They allow users to look for words or groups of words found in that index.</a:t>
            </a:r>
          </a:p>
          <a:p>
            <a:endParaRPr lang="en-GB" dirty="0"/>
          </a:p>
          <a:p>
            <a:endParaRPr lang="en-GB" dirty="0"/>
          </a:p>
        </p:txBody>
      </p:sp>
    </p:spTree>
    <p:custDataLst>
      <p:tags r:id="rId1"/>
    </p:custDataLst>
    <p:extLst>
      <p:ext uri="{BB962C8B-B14F-4D97-AF65-F5344CB8AC3E}">
        <p14:creationId xmlns:p14="http://schemas.microsoft.com/office/powerpoint/2010/main" val="270744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A53F-F564-498B-92B4-26F6EC308AF1}"/>
              </a:ext>
            </a:extLst>
          </p:cNvPr>
          <p:cNvSpPr>
            <a:spLocks noGrp="1"/>
          </p:cNvSpPr>
          <p:nvPr>
            <p:ph type="title"/>
          </p:nvPr>
        </p:nvSpPr>
        <p:spPr/>
        <p:txBody>
          <a:bodyPr/>
          <a:lstStyle/>
          <a:p>
            <a:r>
              <a:rPr lang="en-GB" dirty="0"/>
              <a:t>How searching works</a:t>
            </a:r>
          </a:p>
        </p:txBody>
      </p:sp>
      <p:pic>
        <p:nvPicPr>
          <p:cNvPr id="7" name="Online Media 6" title="The Internet: How Search Works">
            <a:hlinkClick r:id="" action="ppaction://media"/>
            <a:extLst>
              <a:ext uri="{FF2B5EF4-FFF2-40B4-BE49-F238E27FC236}">
                <a16:creationId xmlns:a16="http://schemas.microsoft.com/office/drawing/2014/main" id="{661DD286-E36A-4FEB-A2F7-EEAB2471CD7C}"/>
              </a:ext>
            </a:extLst>
          </p:cNvPr>
          <p:cNvPicPr>
            <a:picLocks noRot="1" noChangeAspect="1"/>
          </p:cNvPicPr>
          <p:nvPr>
            <a:videoFile r:link="rId2"/>
          </p:nvPr>
        </p:nvPicPr>
        <p:blipFill>
          <a:blip r:embed="rId5"/>
          <a:stretch>
            <a:fillRect/>
          </a:stretch>
        </p:blipFill>
        <p:spPr>
          <a:xfrm>
            <a:off x="1955540" y="1171009"/>
            <a:ext cx="7992888" cy="4515982"/>
          </a:xfrm>
          <a:prstGeom prst="rect">
            <a:avLst/>
          </a:prstGeom>
        </p:spPr>
      </p:pic>
    </p:spTree>
    <p:custDataLst>
      <p:tags r:id="rId1"/>
    </p:custDataLst>
    <p:extLst>
      <p:ext uri="{BB962C8B-B14F-4D97-AF65-F5344CB8AC3E}">
        <p14:creationId xmlns:p14="http://schemas.microsoft.com/office/powerpoint/2010/main" val="36875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BB759-F8BE-4AD9-A632-24A8BE04C106}"/>
              </a:ext>
            </a:extLst>
          </p:cNvPr>
          <p:cNvSpPr>
            <a:spLocks noGrp="1"/>
          </p:cNvSpPr>
          <p:nvPr>
            <p:ph type="title"/>
          </p:nvPr>
        </p:nvSpPr>
        <p:spPr>
          <a:xfrm>
            <a:off x="2530048" y="2747962"/>
            <a:ext cx="7131903" cy="1362075"/>
          </a:xfrm>
        </p:spPr>
        <p:txBody>
          <a:bodyPr/>
          <a:lstStyle/>
          <a:p>
            <a:pPr algn="ctr"/>
            <a:r>
              <a:rPr lang="en-GB" dirty="0"/>
              <a:t>Learning Activity</a:t>
            </a:r>
            <a:br>
              <a:rPr lang="en-GB" dirty="0"/>
            </a:br>
            <a:r>
              <a:rPr lang="en-GB" dirty="0"/>
              <a:t>Using key words to search</a:t>
            </a:r>
          </a:p>
        </p:txBody>
      </p:sp>
    </p:spTree>
    <p:custDataLst>
      <p:tags r:id="rId1"/>
    </p:custDataLst>
    <p:extLst>
      <p:ext uri="{BB962C8B-B14F-4D97-AF65-F5344CB8AC3E}">
        <p14:creationId xmlns:p14="http://schemas.microsoft.com/office/powerpoint/2010/main" val="367383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C8CB-25FA-4B15-B84E-65DFF3B565CF}"/>
              </a:ext>
            </a:extLst>
          </p:cNvPr>
          <p:cNvSpPr>
            <a:spLocks noGrp="1"/>
          </p:cNvSpPr>
          <p:nvPr>
            <p:ph type="title"/>
          </p:nvPr>
        </p:nvSpPr>
        <p:spPr/>
        <p:txBody>
          <a:bodyPr/>
          <a:lstStyle/>
          <a:p>
            <a:r>
              <a:rPr lang="en-GB" dirty="0"/>
              <a:t>Have a go…</a:t>
            </a:r>
          </a:p>
        </p:txBody>
      </p:sp>
      <p:sp>
        <p:nvSpPr>
          <p:cNvPr id="3" name="Content Placeholder 2">
            <a:extLst>
              <a:ext uri="{FF2B5EF4-FFF2-40B4-BE49-F238E27FC236}">
                <a16:creationId xmlns:a16="http://schemas.microsoft.com/office/drawing/2014/main" id="{5E947978-32EC-4E09-A5A7-BA96FDAD4E2C}"/>
              </a:ext>
            </a:extLst>
          </p:cNvPr>
          <p:cNvSpPr>
            <a:spLocks noGrp="1"/>
          </p:cNvSpPr>
          <p:nvPr>
            <p:ph idx="1"/>
          </p:nvPr>
        </p:nvSpPr>
        <p:spPr/>
        <p:txBody>
          <a:bodyPr>
            <a:normAutofit/>
          </a:bodyPr>
          <a:lstStyle/>
          <a:p>
            <a:pPr marL="0" indent="0">
              <a:buNone/>
            </a:pPr>
            <a:r>
              <a:rPr lang="en-GB" b="1" dirty="0"/>
              <a:t>What keywords would you use to find the answer to these questions?</a:t>
            </a:r>
          </a:p>
          <a:p>
            <a:pPr marL="0" indent="0">
              <a:buNone/>
            </a:pPr>
            <a:endParaRPr lang="en-GB" dirty="0"/>
          </a:p>
          <a:p>
            <a:r>
              <a:rPr lang="en-GB" dirty="0"/>
              <a:t>What retail jobs are there in the town where you live?</a:t>
            </a:r>
          </a:p>
          <a:p>
            <a:r>
              <a:rPr lang="en-GB" dirty="0"/>
              <a:t>What is the average wage for a care assistant in your area?</a:t>
            </a:r>
          </a:p>
          <a:p>
            <a:r>
              <a:rPr lang="en-GB" dirty="0"/>
              <a:t>What is the phone number for the training centre where you are studying?</a:t>
            </a:r>
          </a:p>
          <a:p>
            <a:r>
              <a:rPr lang="en-GB" dirty="0"/>
              <a:t>What information and evidence is required to open a business account at a specific bank? </a:t>
            </a:r>
          </a:p>
          <a:p>
            <a:r>
              <a:rPr lang="en-GB" dirty="0"/>
              <a:t>What is the maximum time I should work before I am legally entitled to a break and how long should it be as a minimum?</a:t>
            </a:r>
          </a:p>
          <a:p>
            <a:endParaRPr lang="en-GB" dirty="0"/>
          </a:p>
        </p:txBody>
      </p:sp>
    </p:spTree>
    <p:custDataLst>
      <p:tags r:id="rId1"/>
    </p:custDataLst>
    <p:extLst>
      <p:ext uri="{BB962C8B-B14F-4D97-AF65-F5344CB8AC3E}">
        <p14:creationId xmlns:p14="http://schemas.microsoft.com/office/powerpoint/2010/main" val="417165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52F48-24FF-441A-AFE5-D3E04FABB973}"/>
              </a:ext>
            </a:extLst>
          </p:cNvPr>
          <p:cNvSpPr>
            <a:spLocks noGrp="1"/>
          </p:cNvSpPr>
          <p:nvPr>
            <p:ph type="title"/>
          </p:nvPr>
        </p:nvSpPr>
        <p:spPr/>
        <p:txBody>
          <a:bodyPr/>
          <a:lstStyle/>
          <a:p>
            <a:pPr algn="ctr"/>
            <a:r>
              <a:rPr lang="en-GB" sz="2800" dirty="0"/>
              <a:t>Assessment Task 1 (1.1)</a:t>
            </a:r>
            <a:br>
              <a:rPr lang="en-GB" sz="2800" dirty="0"/>
            </a:br>
            <a:r>
              <a:rPr lang="en-GB" sz="2800" dirty="0"/>
              <a:t>Finding Work Related Information</a:t>
            </a:r>
          </a:p>
        </p:txBody>
      </p:sp>
    </p:spTree>
    <p:custDataLst>
      <p:tags r:id="rId1"/>
    </p:custDataLst>
    <p:extLst>
      <p:ext uri="{BB962C8B-B14F-4D97-AF65-F5344CB8AC3E}">
        <p14:creationId xmlns:p14="http://schemas.microsoft.com/office/powerpoint/2010/main" val="59746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br>
              <a:rPr lang="en-GB" dirty="0"/>
            </a:br>
            <a:r>
              <a:rPr lang="en-GB" dirty="0"/>
              <a:t>How do we organise our digital files and folders?</a:t>
            </a:r>
          </a:p>
        </p:txBody>
      </p:sp>
    </p:spTree>
    <p:custDataLst>
      <p:tags r:id="rId1"/>
    </p:custDataLst>
    <p:extLst>
      <p:ext uri="{BB962C8B-B14F-4D97-AF65-F5344CB8AC3E}">
        <p14:creationId xmlns:p14="http://schemas.microsoft.com/office/powerpoint/2010/main" val="107478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6687B0-D767-4EE0-98B3-CA23059051E0}"/>
              </a:ext>
            </a:extLst>
          </p:cNvPr>
          <p:cNvPicPr>
            <a:picLocks noChangeAspect="1"/>
          </p:cNvPicPr>
          <p:nvPr/>
        </p:nvPicPr>
        <p:blipFill>
          <a:blip r:embed="rId4"/>
          <a:stretch>
            <a:fillRect/>
          </a:stretch>
        </p:blipFill>
        <p:spPr>
          <a:xfrm>
            <a:off x="9131696" y="2280145"/>
            <a:ext cx="2724944" cy="2043708"/>
          </a:xfrm>
          <a:prstGeom prst="rect">
            <a:avLst/>
          </a:prstGeom>
        </p:spPr>
      </p:pic>
      <p:pic>
        <p:nvPicPr>
          <p:cNvPr id="13" name="Picture 12">
            <a:extLst>
              <a:ext uri="{FF2B5EF4-FFF2-40B4-BE49-F238E27FC236}">
                <a16:creationId xmlns:a16="http://schemas.microsoft.com/office/drawing/2014/main" id="{A6941737-1680-4EAD-966B-5F61FA45F454}"/>
              </a:ext>
            </a:extLst>
          </p:cNvPr>
          <p:cNvPicPr>
            <a:picLocks noChangeAspect="1"/>
          </p:cNvPicPr>
          <p:nvPr/>
        </p:nvPicPr>
        <p:blipFill>
          <a:blip r:embed="rId5"/>
          <a:stretch>
            <a:fillRect/>
          </a:stretch>
        </p:blipFill>
        <p:spPr>
          <a:xfrm>
            <a:off x="9812933" y="324040"/>
            <a:ext cx="2043707" cy="2043707"/>
          </a:xfrm>
          <a:prstGeom prst="rect">
            <a:avLst/>
          </a:prstGeom>
        </p:spPr>
      </p:pic>
      <p:sp>
        <p:nvSpPr>
          <p:cNvPr id="3" name="Title 2">
            <a:extLst>
              <a:ext uri="{FF2B5EF4-FFF2-40B4-BE49-F238E27FC236}">
                <a16:creationId xmlns:a16="http://schemas.microsoft.com/office/drawing/2014/main" id="{68650F21-E86B-4311-B6CF-133BDD6BF4BE}"/>
              </a:ext>
            </a:extLst>
          </p:cNvPr>
          <p:cNvSpPr>
            <a:spLocks noGrp="1"/>
          </p:cNvSpPr>
          <p:nvPr>
            <p:ph type="title"/>
          </p:nvPr>
        </p:nvSpPr>
        <p:spPr/>
        <p:txBody>
          <a:bodyPr/>
          <a:lstStyle/>
          <a:p>
            <a:r>
              <a:rPr lang="en-GB" dirty="0"/>
              <a:t>Workplace digital storage systems</a:t>
            </a:r>
          </a:p>
        </p:txBody>
      </p:sp>
      <p:sp>
        <p:nvSpPr>
          <p:cNvPr id="6" name="Text Placeholder 5">
            <a:extLst>
              <a:ext uri="{FF2B5EF4-FFF2-40B4-BE49-F238E27FC236}">
                <a16:creationId xmlns:a16="http://schemas.microsoft.com/office/drawing/2014/main" id="{5112B069-78ED-4D85-AB9C-DAAB7325CCFD}"/>
              </a:ext>
            </a:extLst>
          </p:cNvPr>
          <p:cNvSpPr>
            <a:spLocks noGrp="1"/>
          </p:cNvSpPr>
          <p:nvPr>
            <p:ph idx="1"/>
          </p:nvPr>
        </p:nvSpPr>
        <p:spPr>
          <a:xfrm>
            <a:off x="335360" y="1196753"/>
            <a:ext cx="9649072" cy="4608512"/>
          </a:xfrm>
        </p:spPr>
        <p:txBody>
          <a:bodyPr>
            <a:normAutofit/>
          </a:bodyPr>
          <a:lstStyle/>
          <a:p>
            <a:pPr marL="0" indent="0">
              <a:buNone/>
            </a:pPr>
            <a:r>
              <a:rPr lang="en-GB" dirty="0"/>
              <a:t>There are a wide range of digital data storage options for businesses that can be used in a number of combinations.</a:t>
            </a:r>
          </a:p>
          <a:p>
            <a:pPr marL="0" indent="0">
              <a:buNone/>
            </a:pPr>
            <a:endParaRPr lang="en-GB" dirty="0"/>
          </a:p>
          <a:p>
            <a:pPr marL="285750" indent="-285750">
              <a:buFont typeface="Arial" panose="020B0604020202020204" pitchFamily="34" charset="0"/>
              <a:buChar char="•"/>
            </a:pPr>
            <a:r>
              <a:rPr lang="en-GB" dirty="0"/>
              <a:t>Internal Hard Drives</a:t>
            </a:r>
          </a:p>
          <a:p>
            <a:pPr marL="285750" indent="-285750">
              <a:buFont typeface="Arial" panose="020B0604020202020204" pitchFamily="34" charset="0"/>
              <a:buChar char="•"/>
            </a:pPr>
            <a:r>
              <a:rPr lang="en-GB" dirty="0"/>
              <a:t>USB Flash Drives</a:t>
            </a:r>
          </a:p>
          <a:p>
            <a:pPr marL="285750" indent="-285750">
              <a:buFont typeface="Arial" panose="020B0604020202020204" pitchFamily="34" charset="0"/>
              <a:buChar char="•"/>
            </a:pPr>
            <a:r>
              <a:rPr lang="en-GB" dirty="0"/>
              <a:t>Solid state and conventional portable Hard Drives</a:t>
            </a:r>
          </a:p>
          <a:p>
            <a:pPr marL="285750" indent="-285750">
              <a:buFont typeface="Arial" panose="020B0604020202020204" pitchFamily="34" charset="0"/>
              <a:buChar char="•"/>
            </a:pPr>
            <a:r>
              <a:rPr lang="en-GB" dirty="0"/>
              <a:t>USB Flash Drives</a:t>
            </a:r>
          </a:p>
          <a:p>
            <a:pPr marL="285750" indent="-285750">
              <a:buFont typeface="Arial" panose="020B0604020202020204" pitchFamily="34" charset="0"/>
              <a:buChar char="•"/>
            </a:pPr>
            <a:r>
              <a:rPr lang="en-GB" dirty="0"/>
              <a:t>Network Attached Storage systems</a:t>
            </a:r>
          </a:p>
          <a:p>
            <a:pPr marL="285750" indent="-285750">
              <a:buFont typeface="Arial" panose="020B0604020202020204" pitchFamily="34" charset="0"/>
              <a:buChar char="•"/>
            </a:pPr>
            <a:r>
              <a:rPr lang="en-GB" dirty="0"/>
              <a:t>Cloud storage solutions</a:t>
            </a:r>
          </a:p>
        </p:txBody>
      </p:sp>
      <p:pic>
        <p:nvPicPr>
          <p:cNvPr id="8" name="Picture 7">
            <a:extLst>
              <a:ext uri="{FF2B5EF4-FFF2-40B4-BE49-F238E27FC236}">
                <a16:creationId xmlns:a16="http://schemas.microsoft.com/office/drawing/2014/main" id="{E247ABF5-C56D-4779-AE67-8D5C5CB1B42F}"/>
              </a:ext>
            </a:extLst>
          </p:cNvPr>
          <p:cNvPicPr>
            <a:picLocks noChangeAspect="1"/>
          </p:cNvPicPr>
          <p:nvPr/>
        </p:nvPicPr>
        <p:blipFill>
          <a:blip r:embed="rId6"/>
          <a:stretch>
            <a:fillRect/>
          </a:stretch>
        </p:blipFill>
        <p:spPr>
          <a:xfrm>
            <a:off x="6141640" y="4260197"/>
            <a:ext cx="5715000" cy="1514475"/>
          </a:xfrm>
          <a:prstGeom prst="rect">
            <a:avLst/>
          </a:prstGeom>
        </p:spPr>
      </p:pic>
      <p:pic>
        <p:nvPicPr>
          <p:cNvPr id="10" name="Picture 9">
            <a:extLst>
              <a:ext uri="{FF2B5EF4-FFF2-40B4-BE49-F238E27FC236}">
                <a16:creationId xmlns:a16="http://schemas.microsoft.com/office/drawing/2014/main" id="{AE29D0B9-FFA8-48A2-BEC6-4E8CFF5231AE}"/>
              </a:ext>
            </a:extLst>
          </p:cNvPr>
          <p:cNvPicPr>
            <a:picLocks noChangeAspect="1"/>
          </p:cNvPicPr>
          <p:nvPr/>
        </p:nvPicPr>
        <p:blipFill rotWithShape="1">
          <a:blip r:embed="rId7"/>
          <a:srcRect l="5570" t="5153" r="4773" b="14281"/>
          <a:stretch/>
        </p:blipFill>
        <p:spPr>
          <a:xfrm>
            <a:off x="6502288" y="2456733"/>
            <a:ext cx="2583024" cy="1690532"/>
          </a:xfrm>
          <a:prstGeom prst="rect">
            <a:avLst/>
          </a:prstGeom>
        </p:spPr>
      </p:pic>
    </p:spTree>
    <p:custDataLst>
      <p:tags r:id="rId1"/>
    </p:custDataLst>
    <p:extLst>
      <p:ext uri="{BB962C8B-B14F-4D97-AF65-F5344CB8AC3E}">
        <p14:creationId xmlns:p14="http://schemas.microsoft.com/office/powerpoint/2010/main" val="77530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0F9B7-A173-4D79-8F14-8B758F197412}"/>
              </a:ext>
            </a:extLst>
          </p:cNvPr>
          <p:cNvSpPr>
            <a:spLocks noGrp="1"/>
          </p:cNvSpPr>
          <p:nvPr>
            <p:ph type="title"/>
          </p:nvPr>
        </p:nvSpPr>
        <p:spPr>
          <a:xfrm>
            <a:off x="2530048" y="2747962"/>
            <a:ext cx="7131903" cy="1362075"/>
          </a:xfrm>
        </p:spPr>
        <p:txBody>
          <a:bodyPr/>
          <a:lstStyle/>
          <a:p>
            <a:pPr algn="ctr"/>
            <a:r>
              <a:rPr lang="en-GB" dirty="0"/>
              <a:t>Learning Activity</a:t>
            </a:r>
            <a:br>
              <a:rPr lang="en-GB" dirty="0"/>
            </a:br>
            <a:r>
              <a:rPr lang="en-GB" dirty="0"/>
              <a:t>Research types of storage</a:t>
            </a:r>
          </a:p>
        </p:txBody>
      </p:sp>
    </p:spTree>
    <p:custDataLst>
      <p:tags r:id="rId1"/>
    </p:custDataLst>
    <p:extLst>
      <p:ext uri="{BB962C8B-B14F-4D97-AF65-F5344CB8AC3E}">
        <p14:creationId xmlns:p14="http://schemas.microsoft.com/office/powerpoint/2010/main" val="219568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Aims</a:t>
            </a:r>
          </a:p>
        </p:txBody>
      </p:sp>
      <p:sp>
        <p:nvSpPr>
          <p:cNvPr id="3" name="Content Placeholder 2"/>
          <p:cNvSpPr>
            <a:spLocks noGrp="1"/>
          </p:cNvSpPr>
          <p:nvPr>
            <p:ph idx="1"/>
          </p:nvPr>
        </p:nvSpPr>
        <p:spPr/>
        <p:txBody>
          <a:bodyPr/>
          <a:lstStyle/>
          <a:p>
            <a:r>
              <a:rPr lang="en-GB" dirty="0"/>
              <a:t>Be able to use digital skills to handle work-related information.</a:t>
            </a:r>
          </a:p>
          <a:p>
            <a:r>
              <a:rPr lang="en-GB" dirty="0"/>
              <a:t>Be able to create and edit digital content for work-related purposes.</a:t>
            </a:r>
          </a:p>
          <a:p>
            <a:r>
              <a:rPr lang="en-GB" dirty="0"/>
              <a:t>Be able to use digital skills to communicate in a work context.</a:t>
            </a:r>
          </a:p>
          <a:p>
            <a:r>
              <a:rPr lang="en-GB" dirty="0"/>
              <a:t>Be able to work online and use digital devices safely and responsibly in a work context.</a:t>
            </a:r>
          </a:p>
          <a:p>
            <a:r>
              <a:rPr lang="en-GB" dirty="0"/>
              <a:t>Be able to identify and solve technical problems.</a:t>
            </a:r>
          </a:p>
          <a:p>
            <a:endParaRPr lang="en-GB" dirty="0"/>
          </a:p>
          <a:p>
            <a:endParaRPr lang="en-GB" dirty="0"/>
          </a:p>
        </p:txBody>
      </p:sp>
    </p:spTree>
    <p:custDataLst>
      <p:tags r:id="rId1"/>
    </p:custDataLst>
    <p:extLst>
      <p:ext uri="{BB962C8B-B14F-4D97-AF65-F5344CB8AC3E}">
        <p14:creationId xmlns:p14="http://schemas.microsoft.com/office/powerpoint/2010/main" val="339480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D5B5-6A2C-440E-AFC7-526C27274AD4}"/>
              </a:ext>
            </a:extLst>
          </p:cNvPr>
          <p:cNvSpPr>
            <a:spLocks noGrp="1"/>
          </p:cNvSpPr>
          <p:nvPr>
            <p:ph type="title"/>
          </p:nvPr>
        </p:nvSpPr>
        <p:spPr>
          <a:xfrm>
            <a:off x="335360" y="4283"/>
            <a:ext cx="11247040" cy="1143000"/>
          </a:xfrm>
        </p:spPr>
        <p:txBody>
          <a:bodyPr anchor="ctr">
            <a:normAutofit/>
          </a:bodyPr>
          <a:lstStyle/>
          <a:p>
            <a:r>
              <a:rPr lang="en-GB" dirty="0"/>
              <a:t>Storing information - Folders and files</a:t>
            </a:r>
          </a:p>
        </p:txBody>
      </p:sp>
      <p:sp>
        <p:nvSpPr>
          <p:cNvPr id="7" name="Content Placeholder 6">
            <a:extLst>
              <a:ext uri="{FF2B5EF4-FFF2-40B4-BE49-F238E27FC236}">
                <a16:creationId xmlns:a16="http://schemas.microsoft.com/office/drawing/2014/main" id="{6E400A12-8082-465B-B493-EEC601FE764C}"/>
              </a:ext>
            </a:extLst>
          </p:cNvPr>
          <p:cNvSpPr>
            <a:spLocks noGrp="1"/>
          </p:cNvSpPr>
          <p:nvPr>
            <p:ph sz="half" idx="1"/>
          </p:nvPr>
        </p:nvSpPr>
        <p:spPr>
          <a:xfrm>
            <a:off x="335360" y="1196753"/>
            <a:ext cx="5472608" cy="4525963"/>
          </a:xfrm>
        </p:spPr>
        <p:txBody>
          <a:bodyPr numCol="2">
            <a:normAutofit/>
          </a:bodyPr>
          <a:lstStyle/>
          <a:p>
            <a:r>
              <a:rPr lang="en-GB" dirty="0"/>
              <a:t>Folders act as containers for files and sometimes other folders; they are treated as storage spaces and are used for organisational purposes.</a:t>
            </a:r>
          </a:p>
          <a:p>
            <a:endParaRPr lang="en-GB" dirty="0"/>
          </a:p>
          <a:p>
            <a:endParaRPr lang="en-GB" dirty="0"/>
          </a:p>
          <a:p>
            <a:endParaRPr lang="en-GB" dirty="0"/>
          </a:p>
          <a:p>
            <a:endParaRPr lang="en-GB" dirty="0"/>
          </a:p>
          <a:p>
            <a:endParaRPr lang="en-GB" dirty="0"/>
          </a:p>
          <a:p>
            <a:r>
              <a:rPr lang="en-GB" dirty="0"/>
              <a:t>A file, on the other hand, is a unit of saved data, such as text or image. There are many different types of file, examples can include a word document, an audio song track or a photo-editing program.</a:t>
            </a:r>
          </a:p>
        </p:txBody>
      </p:sp>
      <p:pic>
        <p:nvPicPr>
          <p:cNvPr id="2050" name="Picture 2" descr="Working with Files Tutorial at GCFLearnFree">
            <a:extLst>
              <a:ext uri="{FF2B5EF4-FFF2-40B4-BE49-F238E27FC236}">
                <a16:creationId xmlns:a16="http://schemas.microsoft.com/office/drawing/2014/main" id="{C09C34D1-0DD3-462C-B355-C676467D06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93" t="20857" b="15715"/>
          <a:stretch/>
        </p:blipFill>
        <p:spPr bwMode="auto">
          <a:xfrm>
            <a:off x="6095216" y="1914394"/>
            <a:ext cx="5486400" cy="3029211"/>
          </a:xfrm>
          <a:prstGeom prst="rect">
            <a:avLst/>
          </a:prstGeom>
          <a:solidFill>
            <a:srgbClr val="FFFFFF"/>
          </a:solidFill>
        </p:spPr>
      </p:pic>
    </p:spTree>
    <p:custDataLst>
      <p:tags r:id="rId1"/>
    </p:custDataLst>
    <p:extLst>
      <p:ext uri="{BB962C8B-B14F-4D97-AF65-F5344CB8AC3E}">
        <p14:creationId xmlns:p14="http://schemas.microsoft.com/office/powerpoint/2010/main" val="342698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6C08-5A53-4C9F-B18B-DCBFF439BAC5}"/>
              </a:ext>
            </a:extLst>
          </p:cNvPr>
          <p:cNvSpPr>
            <a:spLocks noGrp="1"/>
          </p:cNvSpPr>
          <p:nvPr>
            <p:ph type="title"/>
          </p:nvPr>
        </p:nvSpPr>
        <p:spPr>
          <a:xfrm>
            <a:off x="335360" y="4283"/>
            <a:ext cx="11247040" cy="1143000"/>
          </a:xfrm>
        </p:spPr>
        <p:txBody>
          <a:bodyPr anchor="ctr">
            <a:normAutofit/>
          </a:bodyPr>
          <a:lstStyle/>
          <a:p>
            <a:r>
              <a:rPr lang="en-GB" dirty="0"/>
              <a:t>Organising folders and files</a:t>
            </a:r>
          </a:p>
        </p:txBody>
      </p:sp>
      <p:sp>
        <p:nvSpPr>
          <p:cNvPr id="3" name="Content Placeholder 2">
            <a:extLst>
              <a:ext uri="{FF2B5EF4-FFF2-40B4-BE49-F238E27FC236}">
                <a16:creationId xmlns:a16="http://schemas.microsoft.com/office/drawing/2014/main" id="{67F25632-DCA4-4EEA-99E8-D7B90CF2B9CE}"/>
              </a:ext>
            </a:extLst>
          </p:cNvPr>
          <p:cNvSpPr>
            <a:spLocks noGrp="1"/>
          </p:cNvSpPr>
          <p:nvPr>
            <p:ph sz="half" idx="1"/>
          </p:nvPr>
        </p:nvSpPr>
        <p:spPr>
          <a:xfrm>
            <a:off x="335360" y="1196753"/>
            <a:ext cx="5472608" cy="4525963"/>
          </a:xfrm>
        </p:spPr>
        <p:txBody>
          <a:bodyPr>
            <a:normAutofit/>
          </a:bodyPr>
          <a:lstStyle/>
          <a:p>
            <a:pPr marL="0" indent="0">
              <a:buNone/>
            </a:pPr>
            <a:r>
              <a:rPr lang="en-GB" dirty="0"/>
              <a:t>The nature of work and type of information being stored will affect how folders are organised.</a:t>
            </a:r>
          </a:p>
          <a:p>
            <a:pPr marL="0" indent="0">
              <a:buNone/>
            </a:pPr>
            <a:endParaRPr lang="en-GB" dirty="0"/>
          </a:p>
          <a:p>
            <a:pPr marL="0" indent="0">
              <a:buNone/>
            </a:pPr>
            <a:r>
              <a:rPr lang="en-GB" dirty="0"/>
              <a:t>Here are some typical methods:</a:t>
            </a:r>
          </a:p>
          <a:p>
            <a:r>
              <a:rPr lang="en-GB" dirty="0"/>
              <a:t>Customer name</a:t>
            </a:r>
          </a:p>
          <a:p>
            <a:r>
              <a:rPr lang="en-GB" dirty="0"/>
              <a:t>Project name</a:t>
            </a:r>
          </a:p>
          <a:p>
            <a:r>
              <a:rPr lang="en-GB" dirty="0"/>
              <a:t>Alphabetical</a:t>
            </a:r>
          </a:p>
          <a:p>
            <a:r>
              <a:rPr lang="en-GB" dirty="0"/>
              <a:t>Numerical (e.g. by account number)</a:t>
            </a:r>
          </a:p>
          <a:p>
            <a:r>
              <a:rPr lang="en-GB" dirty="0"/>
              <a:t>Department name</a:t>
            </a:r>
          </a:p>
        </p:txBody>
      </p:sp>
      <p:sp>
        <p:nvSpPr>
          <p:cNvPr id="4" name="Content Placeholder 3">
            <a:extLst>
              <a:ext uri="{FF2B5EF4-FFF2-40B4-BE49-F238E27FC236}">
                <a16:creationId xmlns:a16="http://schemas.microsoft.com/office/drawing/2014/main" id="{7E3470B6-8E07-4C8C-B82D-7AF667841D56}"/>
              </a:ext>
            </a:extLst>
          </p:cNvPr>
          <p:cNvSpPr>
            <a:spLocks noGrp="1"/>
          </p:cNvSpPr>
          <p:nvPr>
            <p:ph sz="half" idx="2"/>
          </p:nvPr>
        </p:nvSpPr>
        <p:spPr>
          <a:xfrm>
            <a:off x="6096000" y="1196753"/>
            <a:ext cx="5486400" cy="4525963"/>
          </a:xfrm>
        </p:spPr>
        <p:txBody>
          <a:bodyPr>
            <a:normAutofit/>
          </a:bodyPr>
          <a:lstStyle/>
          <a:p>
            <a:pPr marL="0" indent="0">
              <a:buNone/>
            </a:pPr>
            <a:r>
              <a:rPr lang="en-GB" dirty="0"/>
              <a:t>Folders will contain files (Word documents, spreadsheets, images, invoices, PDFs) that relate to the folder title.</a:t>
            </a:r>
          </a:p>
          <a:p>
            <a:pPr marL="0" indent="0">
              <a:buNone/>
            </a:pPr>
            <a:endParaRPr lang="en-GB" dirty="0"/>
          </a:p>
          <a:p>
            <a:pPr marL="0" indent="0">
              <a:buNone/>
            </a:pPr>
            <a:r>
              <a:rPr lang="en-GB" dirty="0"/>
              <a:t>Often, folders contain other folders (called Sub Folders). This is generally when there is a large amount of information that needs to be organised more specifically inside the main folder.</a:t>
            </a:r>
          </a:p>
          <a:p>
            <a:pPr marL="0" indent="0">
              <a:buNone/>
            </a:pPr>
            <a:endParaRPr lang="en-GB" dirty="0"/>
          </a:p>
          <a:p>
            <a:pPr marL="0" indent="0">
              <a:buNone/>
            </a:pPr>
            <a:r>
              <a:rPr lang="en-GB" dirty="0"/>
              <a:t>As well as agreeing how we organise our folders, we should also consider naming our files consistently too.</a:t>
            </a:r>
          </a:p>
          <a:p>
            <a:endParaRPr lang="en-GB" dirty="0"/>
          </a:p>
        </p:txBody>
      </p:sp>
    </p:spTree>
    <p:custDataLst>
      <p:tags r:id="rId1"/>
    </p:custDataLst>
    <p:extLst>
      <p:ext uri="{BB962C8B-B14F-4D97-AF65-F5344CB8AC3E}">
        <p14:creationId xmlns:p14="http://schemas.microsoft.com/office/powerpoint/2010/main" val="60877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5893-4F8C-425D-9C44-40EF425D4096}"/>
              </a:ext>
            </a:extLst>
          </p:cNvPr>
          <p:cNvSpPr>
            <a:spLocks noGrp="1"/>
          </p:cNvSpPr>
          <p:nvPr>
            <p:ph type="title"/>
          </p:nvPr>
        </p:nvSpPr>
        <p:spPr/>
        <p:txBody>
          <a:bodyPr anchor="ctr">
            <a:normAutofit/>
          </a:bodyPr>
          <a:lstStyle/>
          <a:p>
            <a:r>
              <a:rPr lang="en-GB" dirty="0"/>
              <a:t>Naming conventions</a:t>
            </a:r>
          </a:p>
        </p:txBody>
      </p:sp>
      <p:sp>
        <p:nvSpPr>
          <p:cNvPr id="3" name="Content Placeholder 2">
            <a:extLst>
              <a:ext uri="{FF2B5EF4-FFF2-40B4-BE49-F238E27FC236}">
                <a16:creationId xmlns:a16="http://schemas.microsoft.com/office/drawing/2014/main" id="{B650FE7B-A6AA-4121-81E4-569C6AAFE9C1}"/>
              </a:ext>
            </a:extLst>
          </p:cNvPr>
          <p:cNvSpPr>
            <a:spLocks noGrp="1"/>
          </p:cNvSpPr>
          <p:nvPr>
            <p:ph idx="1"/>
          </p:nvPr>
        </p:nvSpPr>
        <p:spPr/>
        <p:txBody>
          <a:bodyPr>
            <a:normAutofit/>
          </a:bodyPr>
          <a:lstStyle/>
          <a:p>
            <a:pPr marL="0" indent="0">
              <a:buNone/>
            </a:pPr>
            <a:r>
              <a:rPr lang="en-GB" dirty="0"/>
              <a:t>Workplaces may use agreed naming conventions which employees are trained to use when creating and saving files and folders.</a:t>
            </a:r>
          </a:p>
          <a:p>
            <a:pPr marL="0" indent="0">
              <a:buNone/>
            </a:pPr>
            <a:endParaRPr lang="en-GB" dirty="0"/>
          </a:p>
          <a:p>
            <a:pPr marL="0" indent="0">
              <a:buNone/>
            </a:pPr>
            <a:r>
              <a:rPr lang="en-GB" dirty="0"/>
              <a:t>Example:</a:t>
            </a:r>
          </a:p>
          <a:p>
            <a:r>
              <a:rPr lang="en-GB" sz="1800" dirty="0"/>
              <a:t>Master folder ‘Sales’</a:t>
            </a:r>
          </a:p>
          <a:p>
            <a:r>
              <a:rPr lang="en-GB" sz="1800" dirty="0"/>
              <a:t>Subfolder ‘Salesforce’</a:t>
            </a:r>
          </a:p>
          <a:p>
            <a:r>
              <a:rPr lang="en-GB" sz="1800" dirty="0"/>
              <a:t>Subfolder ‘CustomerContracts’</a:t>
            </a:r>
          </a:p>
          <a:p>
            <a:r>
              <a:rPr lang="en-GB" sz="1800" dirty="0"/>
              <a:t>Subfolder ‘2018’</a:t>
            </a:r>
          </a:p>
          <a:p>
            <a:r>
              <a:rPr lang="en-GB" sz="1800" dirty="0"/>
              <a:t>Subfolder ‘201812’</a:t>
            </a:r>
          </a:p>
          <a:p>
            <a:r>
              <a:rPr lang="en-GB" sz="1800" dirty="0"/>
              <a:t>Individual .csv files that follow an agreed naming rule</a:t>
            </a:r>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0E089465-D271-4588-BA6F-E78020DA88F6}"/>
              </a:ext>
            </a:extLst>
          </p:cNvPr>
          <p:cNvPicPr>
            <a:picLocks noChangeAspect="1"/>
          </p:cNvPicPr>
          <p:nvPr/>
        </p:nvPicPr>
        <p:blipFill rotWithShape="1">
          <a:blip r:embed="rId4"/>
          <a:srcRect l="17516" t="10100" r="53544" b="62600"/>
          <a:stretch/>
        </p:blipFill>
        <p:spPr>
          <a:xfrm>
            <a:off x="6672064" y="2979288"/>
            <a:ext cx="5054352" cy="2681959"/>
          </a:xfrm>
          <a:prstGeom prst="rect">
            <a:avLst/>
          </a:prstGeom>
          <a:noFill/>
        </p:spPr>
      </p:pic>
    </p:spTree>
    <p:custDataLst>
      <p:tags r:id="rId1"/>
    </p:custDataLst>
    <p:extLst>
      <p:ext uri="{BB962C8B-B14F-4D97-AF65-F5344CB8AC3E}">
        <p14:creationId xmlns:p14="http://schemas.microsoft.com/office/powerpoint/2010/main" val="357940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0F95-A79A-47B5-9FFF-78EDC8F6FAAE}"/>
              </a:ext>
            </a:extLst>
          </p:cNvPr>
          <p:cNvSpPr>
            <a:spLocks noGrp="1"/>
          </p:cNvSpPr>
          <p:nvPr>
            <p:ph type="title"/>
          </p:nvPr>
        </p:nvSpPr>
        <p:spPr/>
        <p:txBody>
          <a:bodyPr/>
          <a:lstStyle/>
          <a:p>
            <a:r>
              <a:rPr lang="en-GB" dirty="0"/>
              <a:t>Folder and file management - examples</a:t>
            </a:r>
          </a:p>
        </p:txBody>
      </p:sp>
      <p:sp>
        <p:nvSpPr>
          <p:cNvPr id="3" name="Content Placeholder 2">
            <a:extLst>
              <a:ext uri="{FF2B5EF4-FFF2-40B4-BE49-F238E27FC236}">
                <a16:creationId xmlns:a16="http://schemas.microsoft.com/office/drawing/2014/main" id="{1622DA08-6C22-4BD1-8532-E9BE4BD6DA8A}"/>
              </a:ext>
            </a:extLst>
          </p:cNvPr>
          <p:cNvSpPr>
            <a:spLocks noGrp="1"/>
          </p:cNvSpPr>
          <p:nvPr>
            <p:ph idx="1"/>
          </p:nvPr>
        </p:nvSpPr>
        <p:spPr/>
        <p:txBody>
          <a:bodyPr/>
          <a:lstStyle/>
          <a:p>
            <a:pPr marL="0" indent="0">
              <a:buNone/>
            </a:pPr>
            <a:r>
              <a:rPr lang="en-GB" dirty="0"/>
              <a:t>Project folders stored alphabetically</a:t>
            </a:r>
          </a:p>
          <a:p>
            <a:pPr marL="0" indent="0">
              <a:buNone/>
            </a:pPr>
            <a:endParaRPr lang="en-GB" dirty="0"/>
          </a:p>
          <a:p>
            <a:pPr marL="0" indent="0">
              <a:buNone/>
            </a:pPr>
            <a:endParaRPr lang="en-GB" dirty="0"/>
          </a:p>
        </p:txBody>
      </p:sp>
      <p:pic>
        <p:nvPicPr>
          <p:cNvPr id="4100" name="Picture 4" descr="11 Best Practices for Organizing Your Business Files &amp; Folders | EZComputer  Solutions">
            <a:extLst>
              <a:ext uri="{FF2B5EF4-FFF2-40B4-BE49-F238E27FC236}">
                <a16:creationId xmlns:a16="http://schemas.microsoft.com/office/drawing/2014/main" id="{40729796-8639-4ED8-B2E1-6CA6BE5C3E99}"/>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7320136" y="1770517"/>
            <a:ext cx="2874430" cy="3890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4. Folder Naming - Naming, Numbering and Metadata Standard - Business  Projects-IT-Enabled « Full » version - Introduction - IT-Enabled Projects -  NPMS - Real Property - PWGSC/PSPC">
            <a:extLst>
              <a:ext uri="{FF2B5EF4-FFF2-40B4-BE49-F238E27FC236}">
                <a16:creationId xmlns:a16="http://schemas.microsoft.com/office/drawing/2014/main" id="{A8D1A810-D275-441D-8E0A-62F3FE1BC4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48" t="11425" r="-4848" b="-3808"/>
          <a:stretch/>
        </p:blipFill>
        <p:spPr bwMode="auto">
          <a:xfrm>
            <a:off x="952786" y="1772816"/>
            <a:ext cx="2989737" cy="3888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5CD183A-84D7-49D1-BAE1-97AE8BA4BC42}"/>
              </a:ext>
            </a:extLst>
          </p:cNvPr>
          <p:cNvSpPr txBox="1"/>
          <p:nvPr/>
        </p:nvSpPr>
        <p:spPr>
          <a:xfrm>
            <a:off x="6096000" y="1196825"/>
            <a:ext cx="5688632"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Finance information stored by year and month</a:t>
            </a:r>
          </a:p>
        </p:txBody>
      </p:sp>
    </p:spTree>
    <p:custDataLst>
      <p:tags r:id="rId1"/>
    </p:custDataLst>
    <p:extLst>
      <p:ext uri="{BB962C8B-B14F-4D97-AF65-F5344CB8AC3E}">
        <p14:creationId xmlns:p14="http://schemas.microsoft.com/office/powerpoint/2010/main" val="219306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E68-FB76-40A2-A5AD-923D668F54AA}"/>
              </a:ext>
            </a:extLst>
          </p:cNvPr>
          <p:cNvSpPr>
            <a:spLocks noGrp="1"/>
          </p:cNvSpPr>
          <p:nvPr>
            <p:ph type="title"/>
          </p:nvPr>
        </p:nvSpPr>
        <p:spPr/>
        <p:txBody>
          <a:bodyPr anchor="ctr">
            <a:normAutofit/>
          </a:bodyPr>
          <a:lstStyle/>
          <a:p>
            <a:r>
              <a:rPr lang="en-GB" dirty="0"/>
              <a:t>Organising folders and files</a:t>
            </a:r>
          </a:p>
        </p:txBody>
      </p:sp>
      <p:sp>
        <p:nvSpPr>
          <p:cNvPr id="71" name="Content Placeholder 2">
            <a:extLst>
              <a:ext uri="{FF2B5EF4-FFF2-40B4-BE49-F238E27FC236}">
                <a16:creationId xmlns:a16="http://schemas.microsoft.com/office/drawing/2014/main" id="{549A18A7-9214-44C1-8EAD-CE6992B234F8}"/>
              </a:ext>
            </a:extLst>
          </p:cNvPr>
          <p:cNvSpPr>
            <a:spLocks noGrp="1"/>
          </p:cNvSpPr>
          <p:nvPr>
            <p:ph idx="1"/>
          </p:nvPr>
        </p:nvSpPr>
        <p:spPr/>
        <p:txBody>
          <a:bodyPr>
            <a:normAutofit/>
          </a:bodyPr>
          <a:lstStyle/>
          <a:p>
            <a:r>
              <a:rPr lang="en-US" dirty="0"/>
              <a:t>What issues might arise with these named files?</a:t>
            </a:r>
          </a:p>
          <a:p>
            <a:r>
              <a:rPr lang="en-US" dirty="0"/>
              <a:t>What issues can occur when you are saving files?</a:t>
            </a:r>
          </a:p>
          <a:p>
            <a:r>
              <a:rPr lang="en-US" dirty="0"/>
              <a:t>What can happen if you save files in multiple places?</a:t>
            </a:r>
          </a:p>
          <a:p>
            <a:r>
              <a:rPr lang="en-US" dirty="0"/>
              <a:t>What are the benefits and drawbacks of mobile data storage devices?</a:t>
            </a:r>
          </a:p>
          <a:p>
            <a:endParaRPr lang="en-US" dirty="0"/>
          </a:p>
          <a:p>
            <a:endParaRPr lang="en-US" dirty="0"/>
          </a:p>
        </p:txBody>
      </p:sp>
      <p:pic>
        <p:nvPicPr>
          <p:cNvPr id="5122" name="Picture 2" descr="How to name files">
            <a:extLst>
              <a:ext uri="{FF2B5EF4-FFF2-40B4-BE49-F238E27FC236}">
                <a16:creationId xmlns:a16="http://schemas.microsoft.com/office/drawing/2014/main" id="{AEDAE152-E514-4D2C-8618-42566C83E411}"/>
              </a:ext>
            </a:extLst>
          </p:cNvPr>
          <p:cNvPicPr>
            <a:picLocks noGrp="1" noChangeAspect="1" noChangeArrowheads="1"/>
          </p:cNvPicPr>
          <p:nvPr>
            <p:ph sz="half" idx="4294967295"/>
          </p:nvPr>
        </p:nvPicPr>
        <p:blipFill rotWithShape="1">
          <a:blip r:embed="rId4">
            <a:extLst>
              <a:ext uri="{28A0092B-C50C-407E-A947-70E740481C1C}">
                <a14:useLocalDpi xmlns:a14="http://schemas.microsoft.com/office/drawing/2010/main" val="0"/>
              </a:ext>
            </a:extLst>
          </a:blip>
          <a:srcRect t="26785"/>
          <a:stretch/>
        </p:blipFill>
        <p:spPr bwMode="auto">
          <a:xfrm>
            <a:off x="5807968" y="3260736"/>
            <a:ext cx="4890145" cy="2280407"/>
          </a:xfr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859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br>
              <a:rPr lang="en-GB" dirty="0"/>
            </a:br>
            <a:r>
              <a:rPr lang="en-GB" dirty="0"/>
              <a:t>What are the benefits of organising </a:t>
            </a:r>
            <a:br>
              <a:rPr lang="en-GB" dirty="0"/>
            </a:br>
            <a:r>
              <a:rPr lang="en-GB" dirty="0"/>
              <a:t>folders and files in the workplace?</a:t>
            </a:r>
          </a:p>
        </p:txBody>
      </p:sp>
    </p:spTree>
    <p:custDataLst>
      <p:tags r:id="rId1"/>
    </p:custDataLst>
    <p:extLst>
      <p:ext uri="{BB962C8B-B14F-4D97-AF65-F5344CB8AC3E}">
        <p14:creationId xmlns:p14="http://schemas.microsoft.com/office/powerpoint/2010/main" val="86901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DE68-FB76-40A2-A5AD-923D668F54AA}"/>
              </a:ext>
            </a:extLst>
          </p:cNvPr>
          <p:cNvSpPr>
            <a:spLocks noGrp="1"/>
          </p:cNvSpPr>
          <p:nvPr>
            <p:ph type="title"/>
          </p:nvPr>
        </p:nvSpPr>
        <p:spPr/>
        <p:txBody>
          <a:bodyPr anchor="ctr">
            <a:normAutofit/>
          </a:bodyPr>
          <a:lstStyle/>
          <a:p>
            <a:r>
              <a:rPr lang="en-GB" dirty="0"/>
              <a:t>Organising folders and files – the benefits</a:t>
            </a:r>
          </a:p>
        </p:txBody>
      </p:sp>
      <p:sp>
        <p:nvSpPr>
          <p:cNvPr id="3" name="Content Placeholder 2">
            <a:extLst>
              <a:ext uri="{FF2B5EF4-FFF2-40B4-BE49-F238E27FC236}">
                <a16:creationId xmlns:a16="http://schemas.microsoft.com/office/drawing/2014/main" id="{E3AE5F20-F281-4CAA-B509-7C396E802AEE}"/>
              </a:ext>
            </a:extLst>
          </p:cNvPr>
          <p:cNvSpPr>
            <a:spLocks noGrp="1"/>
          </p:cNvSpPr>
          <p:nvPr>
            <p:ph idx="1"/>
          </p:nvPr>
        </p:nvSpPr>
        <p:spPr/>
        <p:txBody>
          <a:bodyPr/>
          <a:lstStyle/>
          <a:p>
            <a:r>
              <a:rPr lang="en-GB" dirty="0"/>
              <a:t>Documents can be easily located by you.</a:t>
            </a:r>
          </a:p>
          <a:p>
            <a:r>
              <a:rPr lang="en-GB" dirty="0"/>
              <a:t>Other colleagues can find the files and folders they need.</a:t>
            </a:r>
          </a:p>
          <a:p>
            <a:r>
              <a:rPr lang="en-GB" dirty="0"/>
              <a:t>An organised folder and file system saves wasted time trying to locate specific documents.</a:t>
            </a:r>
          </a:p>
          <a:p>
            <a:r>
              <a:rPr lang="en-GB" dirty="0"/>
              <a:t>Files / folders can be searched for using the search function.</a:t>
            </a:r>
          </a:p>
          <a:p>
            <a:endParaRPr lang="en-GB" dirty="0"/>
          </a:p>
        </p:txBody>
      </p:sp>
      <p:pic>
        <p:nvPicPr>
          <p:cNvPr id="7" name="Picture 6">
            <a:extLst>
              <a:ext uri="{FF2B5EF4-FFF2-40B4-BE49-F238E27FC236}">
                <a16:creationId xmlns:a16="http://schemas.microsoft.com/office/drawing/2014/main" id="{E1B248F6-6ECC-45B6-A6F0-6FD274DDC532}"/>
              </a:ext>
            </a:extLst>
          </p:cNvPr>
          <p:cNvPicPr>
            <a:picLocks noChangeAspect="1"/>
          </p:cNvPicPr>
          <p:nvPr/>
        </p:nvPicPr>
        <p:blipFill rotWithShape="1">
          <a:blip r:embed="rId4"/>
          <a:srcRect l="23422" t="3800" b="52100"/>
          <a:stretch/>
        </p:blipFill>
        <p:spPr>
          <a:xfrm>
            <a:off x="2279576" y="2978801"/>
            <a:ext cx="8280920" cy="2682446"/>
          </a:xfrm>
          <a:prstGeom prst="rect">
            <a:avLst/>
          </a:prstGeom>
        </p:spPr>
      </p:pic>
      <p:cxnSp>
        <p:nvCxnSpPr>
          <p:cNvPr id="9" name="Straight Arrow Connector 8">
            <a:extLst>
              <a:ext uri="{FF2B5EF4-FFF2-40B4-BE49-F238E27FC236}">
                <a16:creationId xmlns:a16="http://schemas.microsoft.com/office/drawing/2014/main" id="{ACD6D907-1EAF-4176-ABFC-CE3E0D52A17E}"/>
              </a:ext>
            </a:extLst>
          </p:cNvPr>
          <p:cNvCxnSpPr>
            <a:cxnSpLocks/>
          </p:cNvCxnSpPr>
          <p:nvPr/>
        </p:nvCxnSpPr>
        <p:spPr>
          <a:xfrm>
            <a:off x="7464152" y="2636912"/>
            <a:ext cx="2160240" cy="1686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4430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14095C-85D2-467F-85B1-45AC5DED064E}"/>
              </a:ext>
            </a:extLst>
          </p:cNvPr>
          <p:cNvSpPr>
            <a:spLocks noGrp="1"/>
          </p:cNvSpPr>
          <p:nvPr>
            <p:ph type="title"/>
          </p:nvPr>
        </p:nvSpPr>
        <p:spPr>
          <a:xfrm>
            <a:off x="2530048" y="2747962"/>
            <a:ext cx="7131903" cy="1362075"/>
          </a:xfrm>
        </p:spPr>
        <p:txBody>
          <a:bodyPr/>
          <a:lstStyle/>
          <a:p>
            <a:pPr algn="ctr"/>
            <a:r>
              <a:rPr lang="en-GB" dirty="0"/>
              <a:t>Learning Activity</a:t>
            </a:r>
            <a:br>
              <a:rPr lang="en-GB" dirty="0"/>
            </a:br>
            <a:r>
              <a:rPr lang="en-GB" dirty="0"/>
              <a:t>Setting up folders</a:t>
            </a:r>
          </a:p>
        </p:txBody>
      </p:sp>
    </p:spTree>
    <p:custDataLst>
      <p:tags r:id="rId1"/>
    </p:custDataLst>
    <p:extLst>
      <p:ext uri="{BB962C8B-B14F-4D97-AF65-F5344CB8AC3E}">
        <p14:creationId xmlns:p14="http://schemas.microsoft.com/office/powerpoint/2010/main" val="317870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3DB14-2488-4809-958C-402E71DCB22C}"/>
              </a:ext>
            </a:extLst>
          </p:cNvPr>
          <p:cNvSpPr>
            <a:spLocks noGrp="1"/>
          </p:cNvSpPr>
          <p:nvPr>
            <p:ph type="title"/>
          </p:nvPr>
        </p:nvSpPr>
        <p:spPr/>
        <p:txBody>
          <a:bodyPr/>
          <a:lstStyle/>
          <a:p>
            <a:pPr algn="ctr"/>
            <a:r>
              <a:rPr lang="en-GB" sz="2800" dirty="0"/>
              <a:t>Assessment Task 2 (1.2)</a:t>
            </a:r>
            <a:br>
              <a:rPr lang="en-GB" sz="2800" dirty="0"/>
            </a:br>
            <a:r>
              <a:rPr lang="en-GB" sz="2800" dirty="0"/>
              <a:t>Folders</a:t>
            </a:r>
          </a:p>
        </p:txBody>
      </p:sp>
    </p:spTree>
    <p:custDataLst>
      <p:tags r:id="rId1"/>
    </p:custDataLst>
    <p:extLst>
      <p:ext uri="{BB962C8B-B14F-4D97-AF65-F5344CB8AC3E}">
        <p14:creationId xmlns:p14="http://schemas.microsoft.com/office/powerpoint/2010/main" val="28618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EEB33-5F6A-45DD-9274-C13D3340FF8D}"/>
              </a:ext>
            </a:extLst>
          </p:cNvPr>
          <p:cNvSpPr>
            <a:spLocks noGrp="1"/>
          </p:cNvSpPr>
          <p:nvPr>
            <p:ph type="title"/>
          </p:nvPr>
        </p:nvSpPr>
        <p:spPr>
          <a:xfrm>
            <a:off x="767408" y="2348880"/>
            <a:ext cx="10657184" cy="2160240"/>
          </a:xfrm>
        </p:spPr>
        <p:txBody>
          <a:bodyPr/>
          <a:lstStyle/>
          <a:p>
            <a:pPr algn="ctr"/>
            <a:r>
              <a:rPr lang="en-GB" dirty="0"/>
              <a:t>What software applications can be used in the workplace?</a:t>
            </a:r>
          </a:p>
        </p:txBody>
      </p:sp>
    </p:spTree>
    <p:custDataLst>
      <p:tags r:id="rId1"/>
    </p:custDataLst>
    <p:extLst>
      <p:ext uri="{BB962C8B-B14F-4D97-AF65-F5344CB8AC3E}">
        <p14:creationId xmlns:p14="http://schemas.microsoft.com/office/powerpoint/2010/main" val="39922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5099" y="3140968"/>
            <a:ext cx="12192000" cy="1362075"/>
          </a:xfrm>
        </p:spPr>
        <p:txBody>
          <a:bodyPr/>
          <a:lstStyle/>
          <a:p>
            <a:pPr algn="ctr"/>
            <a:r>
              <a:rPr lang="en-GB" dirty="0"/>
              <a:t>During the session you will see these slides – </a:t>
            </a:r>
            <a:br>
              <a:rPr lang="en-GB" dirty="0"/>
            </a:br>
            <a:r>
              <a:rPr lang="en-GB" dirty="0"/>
              <a:t>these are discussions</a:t>
            </a:r>
          </a:p>
        </p:txBody>
      </p:sp>
    </p:spTree>
    <p:custDataLst>
      <p:tags r:id="rId1"/>
    </p:custDataLst>
    <p:extLst>
      <p:ext uri="{BB962C8B-B14F-4D97-AF65-F5344CB8AC3E}">
        <p14:creationId xmlns:p14="http://schemas.microsoft.com/office/powerpoint/2010/main" val="85192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82C7-1859-4639-B5CF-F7066DDFC851}"/>
              </a:ext>
            </a:extLst>
          </p:cNvPr>
          <p:cNvSpPr>
            <a:spLocks noGrp="1"/>
          </p:cNvSpPr>
          <p:nvPr>
            <p:ph type="title"/>
          </p:nvPr>
        </p:nvSpPr>
        <p:spPr/>
        <p:txBody>
          <a:bodyPr anchor="ctr">
            <a:normAutofit/>
          </a:bodyPr>
          <a:lstStyle/>
          <a:p>
            <a:pPr>
              <a:lnSpc>
                <a:spcPct val="90000"/>
              </a:lnSpc>
            </a:pPr>
            <a:r>
              <a:rPr lang="en-GB" sz="3700" dirty="0"/>
              <a:t>Creating digital content for work purposes</a:t>
            </a:r>
          </a:p>
        </p:txBody>
      </p:sp>
      <p:graphicFrame>
        <p:nvGraphicFramePr>
          <p:cNvPr id="4" name="Content Placeholder 3">
            <a:extLst>
              <a:ext uri="{FF2B5EF4-FFF2-40B4-BE49-F238E27FC236}">
                <a16:creationId xmlns:a16="http://schemas.microsoft.com/office/drawing/2014/main" id="{AA4111CA-51AF-4116-9CD2-F50392BF21FE}"/>
              </a:ext>
            </a:extLst>
          </p:cNvPr>
          <p:cNvGraphicFramePr>
            <a:graphicFrameLocks noGrp="1"/>
          </p:cNvGraphicFramePr>
          <p:nvPr>
            <p:ph idx="1"/>
            <p:extLst>
              <p:ext uri="{D42A27DB-BD31-4B8C-83A1-F6EECF244321}">
                <p14:modId xmlns:p14="http://schemas.microsoft.com/office/powerpoint/2010/main" val="1020879776"/>
              </p:ext>
            </p:extLst>
          </p:nvPr>
        </p:nvGraphicFramePr>
        <p:xfrm>
          <a:off x="334963" y="1196975"/>
          <a:ext cx="11233150" cy="4608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1287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413195" y="2380412"/>
            <a:ext cx="13018389" cy="2097176"/>
          </a:xfrm>
        </p:spPr>
        <p:txBody>
          <a:bodyPr/>
          <a:lstStyle/>
          <a:p>
            <a:pPr algn="ctr"/>
            <a:r>
              <a:rPr lang="en-GB" dirty="0"/>
              <a:t>Learning Activity</a:t>
            </a:r>
            <a:br>
              <a:rPr lang="en-GB" dirty="0"/>
            </a:br>
            <a:r>
              <a:rPr lang="en-GB" dirty="0"/>
              <a:t>Using software applications to create </a:t>
            </a:r>
            <a:br>
              <a:rPr lang="en-GB" dirty="0"/>
            </a:br>
            <a:r>
              <a:rPr lang="en-GB" dirty="0"/>
              <a:t>digital content in the workplace</a:t>
            </a:r>
          </a:p>
        </p:txBody>
      </p:sp>
    </p:spTree>
    <p:custDataLst>
      <p:tags r:id="rId1"/>
    </p:custDataLst>
    <p:extLst>
      <p:ext uri="{BB962C8B-B14F-4D97-AF65-F5344CB8AC3E}">
        <p14:creationId xmlns:p14="http://schemas.microsoft.com/office/powerpoint/2010/main" val="2144583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52F48-24FF-441A-AFE5-D3E04FABB973}"/>
              </a:ext>
            </a:extLst>
          </p:cNvPr>
          <p:cNvSpPr>
            <a:spLocks noGrp="1"/>
          </p:cNvSpPr>
          <p:nvPr>
            <p:ph type="title"/>
          </p:nvPr>
        </p:nvSpPr>
        <p:spPr>
          <a:xfrm>
            <a:off x="1" y="2747962"/>
            <a:ext cx="12191999" cy="1362075"/>
          </a:xfrm>
        </p:spPr>
        <p:txBody>
          <a:bodyPr/>
          <a:lstStyle/>
          <a:p>
            <a:pPr algn="ctr"/>
            <a:r>
              <a:rPr lang="en-GB" dirty="0"/>
              <a:t>Learning Activity</a:t>
            </a:r>
            <a:br>
              <a:rPr lang="en-GB" dirty="0"/>
            </a:br>
            <a:r>
              <a:rPr lang="en-GB" dirty="0"/>
              <a:t>Creating and Editing Digital Content for Work Purposes</a:t>
            </a:r>
          </a:p>
        </p:txBody>
      </p:sp>
    </p:spTree>
    <p:custDataLst>
      <p:tags r:id="rId1"/>
    </p:custDataLst>
    <p:extLst>
      <p:ext uri="{BB962C8B-B14F-4D97-AF65-F5344CB8AC3E}">
        <p14:creationId xmlns:p14="http://schemas.microsoft.com/office/powerpoint/2010/main" val="1877700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00BEB-D685-449B-96D5-A5A81A0CCBEA}"/>
              </a:ext>
            </a:extLst>
          </p:cNvPr>
          <p:cNvSpPr>
            <a:spLocks noGrp="1"/>
          </p:cNvSpPr>
          <p:nvPr>
            <p:ph type="title"/>
          </p:nvPr>
        </p:nvSpPr>
        <p:spPr>
          <a:xfrm>
            <a:off x="500269" y="2852936"/>
            <a:ext cx="7899987" cy="1362075"/>
          </a:xfrm>
        </p:spPr>
        <p:txBody>
          <a:bodyPr/>
          <a:lstStyle/>
          <a:p>
            <a:pPr algn="ctr"/>
            <a:r>
              <a:rPr lang="en-GB" sz="2800" dirty="0"/>
              <a:t>Assessment Task 3 (1.1, 1.2, 2.1, 2.2, 2.3, 2.4)</a:t>
            </a:r>
            <a:br>
              <a:rPr lang="en-GB" sz="2800" dirty="0"/>
            </a:br>
            <a:r>
              <a:rPr lang="en-GB" sz="2800" dirty="0"/>
              <a:t>Company Presentation</a:t>
            </a:r>
          </a:p>
        </p:txBody>
      </p:sp>
    </p:spTree>
    <p:custDataLst>
      <p:tags r:id="rId1"/>
    </p:custDataLst>
    <p:extLst>
      <p:ext uri="{BB962C8B-B14F-4D97-AF65-F5344CB8AC3E}">
        <p14:creationId xmlns:p14="http://schemas.microsoft.com/office/powerpoint/2010/main" val="3933449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r>
              <a:rPr lang="en-GB" dirty="0"/>
              <a:t>How can we communicate digitally in the workplace?</a:t>
            </a:r>
          </a:p>
        </p:txBody>
      </p:sp>
    </p:spTree>
    <p:custDataLst>
      <p:tags r:id="rId1"/>
    </p:custDataLst>
    <p:extLst>
      <p:ext uri="{BB962C8B-B14F-4D97-AF65-F5344CB8AC3E}">
        <p14:creationId xmlns:p14="http://schemas.microsoft.com/office/powerpoint/2010/main" val="61661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ebsite&#10;&#10;Description automatically generated">
            <a:extLst>
              <a:ext uri="{FF2B5EF4-FFF2-40B4-BE49-F238E27FC236}">
                <a16:creationId xmlns:a16="http://schemas.microsoft.com/office/drawing/2014/main" id="{AC48069D-A17C-4DD7-8B61-E70AA1D482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59896" y="1578064"/>
            <a:ext cx="6494512" cy="3701872"/>
          </a:xfrm>
          <a:prstGeom prst="rect">
            <a:avLst/>
          </a:prstGeom>
          <a:noFill/>
        </p:spPr>
      </p:pic>
      <p:sp>
        <p:nvSpPr>
          <p:cNvPr id="2" name="Title 1">
            <a:extLst>
              <a:ext uri="{FF2B5EF4-FFF2-40B4-BE49-F238E27FC236}">
                <a16:creationId xmlns:a16="http://schemas.microsoft.com/office/drawing/2014/main" id="{9ADF6C08-5A53-4C9F-B18B-DCBFF439BAC5}"/>
              </a:ext>
            </a:extLst>
          </p:cNvPr>
          <p:cNvSpPr>
            <a:spLocks noGrp="1"/>
          </p:cNvSpPr>
          <p:nvPr>
            <p:ph type="title"/>
          </p:nvPr>
        </p:nvSpPr>
        <p:spPr/>
        <p:txBody>
          <a:bodyPr anchor="ctr">
            <a:normAutofit/>
          </a:bodyPr>
          <a:lstStyle/>
          <a:p>
            <a:r>
              <a:rPr lang="en-GB" dirty="0"/>
              <a:t>Methods of online communication</a:t>
            </a:r>
          </a:p>
        </p:txBody>
      </p:sp>
      <p:sp>
        <p:nvSpPr>
          <p:cNvPr id="3" name="Content Placeholder 2">
            <a:extLst>
              <a:ext uri="{FF2B5EF4-FFF2-40B4-BE49-F238E27FC236}">
                <a16:creationId xmlns:a16="http://schemas.microsoft.com/office/drawing/2014/main" id="{67F25632-DCA4-4EEA-99E8-D7B90CF2B9CE}"/>
              </a:ext>
            </a:extLst>
          </p:cNvPr>
          <p:cNvSpPr>
            <a:spLocks noGrp="1"/>
          </p:cNvSpPr>
          <p:nvPr>
            <p:ph idx="1"/>
          </p:nvPr>
        </p:nvSpPr>
        <p:spPr/>
        <p:txBody>
          <a:bodyPr>
            <a:normAutofit/>
          </a:bodyPr>
          <a:lstStyle/>
          <a:p>
            <a:r>
              <a:rPr lang="en-GB" dirty="0"/>
              <a:t>Email</a:t>
            </a:r>
          </a:p>
          <a:p>
            <a:r>
              <a:rPr lang="en-GB" dirty="0"/>
              <a:t>Instant chat</a:t>
            </a:r>
          </a:p>
          <a:p>
            <a:r>
              <a:rPr lang="en-GB" dirty="0"/>
              <a:t>Teams / Zoom / Skype</a:t>
            </a:r>
          </a:p>
          <a:p>
            <a:r>
              <a:rPr lang="en-GB" dirty="0"/>
              <a:t>Text messaging</a:t>
            </a:r>
          </a:p>
          <a:p>
            <a:r>
              <a:rPr lang="en-GB" dirty="0"/>
              <a:t>WhatsApp</a:t>
            </a:r>
          </a:p>
          <a:p>
            <a:r>
              <a:rPr lang="en-GB" dirty="0"/>
              <a:t>Collaborative technology, e.g. Google Docs</a:t>
            </a:r>
          </a:p>
          <a:p>
            <a:r>
              <a:rPr lang="en-GB" dirty="0"/>
              <a:t>Social media, e.g. Twitter, Facebook</a:t>
            </a:r>
          </a:p>
        </p:txBody>
      </p:sp>
    </p:spTree>
    <p:custDataLst>
      <p:tags r:id="rId1"/>
    </p:custDataLst>
    <p:extLst>
      <p:ext uri="{BB962C8B-B14F-4D97-AF65-F5344CB8AC3E}">
        <p14:creationId xmlns:p14="http://schemas.microsoft.com/office/powerpoint/2010/main" val="2425183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r>
              <a:rPr lang="en-GB" dirty="0"/>
              <a:t>What might influence our choice of </a:t>
            </a:r>
            <a:br>
              <a:rPr lang="en-GB" dirty="0"/>
            </a:br>
            <a:r>
              <a:rPr lang="en-GB" dirty="0"/>
              <a:t>digital communication in the workplace?</a:t>
            </a:r>
          </a:p>
        </p:txBody>
      </p:sp>
    </p:spTree>
    <p:custDataLst>
      <p:tags r:id="rId1"/>
    </p:custDataLst>
    <p:extLst>
      <p:ext uri="{BB962C8B-B14F-4D97-AF65-F5344CB8AC3E}">
        <p14:creationId xmlns:p14="http://schemas.microsoft.com/office/powerpoint/2010/main" val="389768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6C08-5A53-4C9F-B18B-DCBFF439BAC5}"/>
              </a:ext>
            </a:extLst>
          </p:cNvPr>
          <p:cNvSpPr>
            <a:spLocks noGrp="1"/>
          </p:cNvSpPr>
          <p:nvPr>
            <p:ph type="title"/>
          </p:nvPr>
        </p:nvSpPr>
        <p:spPr/>
        <p:txBody>
          <a:bodyPr anchor="ctr">
            <a:normAutofit/>
          </a:bodyPr>
          <a:lstStyle/>
          <a:p>
            <a:r>
              <a:rPr lang="en-GB" dirty="0"/>
              <a:t>Online communication – factors to consider</a:t>
            </a:r>
          </a:p>
        </p:txBody>
      </p:sp>
      <p:sp>
        <p:nvSpPr>
          <p:cNvPr id="3" name="Content Placeholder 2">
            <a:extLst>
              <a:ext uri="{FF2B5EF4-FFF2-40B4-BE49-F238E27FC236}">
                <a16:creationId xmlns:a16="http://schemas.microsoft.com/office/drawing/2014/main" id="{67F25632-DCA4-4EEA-99E8-D7B90CF2B9CE}"/>
              </a:ext>
            </a:extLst>
          </p:cNvPr>
          <p:cNvSpPr>
            <a:spLocks noGrp="1"/>
          </p:cNvSpPr>
          <p:nvPr>
            <p:ph idx="1"/>
          </p:nvPr>
        </p:nvSpPr>
        <p:spPr/>
        <p:txBody>
          <a:bodyPr>
            <a:normAutofit/>
          </a:bodyPr>
          <a:lstStyle/>
          <a:p>
            <a:r>
              <a:rPr lang="en-GB" dirty="0"/>
              <a:t>Urgency of the information</a:t>
            </a:r>
          </a:p>
          <a:p>
            <a:r>
              <a:rPr lang="en-GB" dirty="0"/>
              <a:t>Type and complexity of the information</a:t>
            </a:r>
          </a:p>
          <a:p>
            <a:r>
              <a:rPr lang="en-GB" dirty="0"/>
              <a:t>Workplace practices and norms</a:t>
            </a:r>
          </a:p>
          <a:p>
            <a:r>
              <a:rPr lang="en-GB" dirty="0"/>
              <a:t>The needs of the audience</a:t>
            </a:r>
          </a:p>
          <a:p>
            <a:r>
              <a:rPr lang="en-GB" dirty="0"/>
              <a:t>Ability to remove barriers that exist</a:t>
            </a:r>
          </a:p>
          <a:p>
            <a:endParaRPr lang="en-GB" dirty="0"/>
          </a:p>
        </p:txBody>
      </p:sp>
      <p:pic>
        <p:nvPicPr>
          <p:cNvPr id="6" name="Picture 5" descr="A picture containing clock&#10;&#10;Description automatically generated">
            <a:extLst>
              <a:ext uri="{FF2B5EF4-FFF2-40B4-BE49-F238E27FC236}">
                <a16:creationId xmlns:a16="http://schemas.microsoft.com/office/drawing/2014/main" id="{D6877247-028A-4583-B892-C8DAC8F3A2F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28181" y="1930402"/>
            <a:ext cx="2940427" cy="3733876"/>
          </a:xfrm>
          <a:prstGeom prst="rect">
            <a:avLst/>
          </a:prstGeom>
          <a:noFill/>
        </p:spPr>
      </p:pic>
    </p:spTree>
    <p:custDataLst>
      <p:tags r:id="rId1"/>
    </p:custDataLst>
    <p:extLst>
      <p:ext uri="{BB962C8B-B14F-4D97-AF65-F5344CB8AC3E}">
        <p14:creationId xmlns:p14="http://schemas.microsoft.com/office/powerpoint/2010/main" val="1260161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9D56D-9604-4D05-A897-217728897CEE}"/>
              </a:ext>
            </a:extLst>
          </p:cNvPr>
          <p:cNvSpPr>
            <a:spLocks noGrp="1"/>
          </p:cNvSpPr>
          <p:nvPr>
            <p:ph type="title"/>
          </p:nvPr>
        </p:nvSpPr>
        <p:spPr/>
        <p:txBody>
          <a:bodyPr/>
          <a:lstStyle/>
          <a:p>
            <a:r>
              <a:rPr lang="en-GB" dirty="0"/>
              <a:t>Communication conventions</a:t>
            </a:r>
          </a:p>
        </p:txBody>
      </p:sp>
      <p:sp>
        <p:nvSpPr>
          <p:cNvPr id="6" name="Content Placeholder 5">
            <a:extLst>
              <a:ext uri="{FF2B5EF4-FFF2-40B4-BE49-F238E27FC236}">
                <a16:creationId xmlns:a16="http://schemas.microsoft.com/office/drawing/2014/main" id="{4F3090B0-205F-41BC-895F-F92E6DAFAE8F}"/>
              </a:ext>
            </a:extLst>
          </p:cNvPr>
          <p:cNvSpPr>
            <a:spLocks noGrp="1"/>
          </p:cNvSpPr>
          <p:nvPr>
            <p:ph idx="1"/>
          </p:nvPr>
        </p:nvSpPr>
        <p:spPr/>
        <p:txBody>
          <a:bodyPr>
            <a:noAutofit/>
          </a:bodyPr>
          <a:lstStyle/>
          <a:p>
            <a:pPr marL="0" indent="0">
              <a:buNone/>
            </a:pPr>
            <a:r>
              <a:rPr lang="en-GB" dirty="0"/>
              <a:t>Review these three work contexts and define the conventions and methods you would need to follow with each:</a:t>
            </a:r>
          </a:p>
          <a:p>
            <a:r>
              <a:rPr lang="en-GB" dirty="0"/>
              <a:t>Talking to a colleague to plan the work schedule for the next day.</a:t>
            </a:r>
          </a:p>
          <a:p>
            <a:r>
              <a:rPr lang="en-GB" dirty="0"/>
              <a:t>Presenting a business case to the Directors for an item of your choice.</a:t>
            </a:r>
          </a:p>
          <a:p>
            <a:r>
              <a:rPr lang="en-GB" dirty="0"/>
              <a:t>Giving a presentation to a customer to try to sell them a product or service.</a:t>
            </a:r>
          </a:p>
          <a:p>
            <a:endParaRPr lang="en-GB" dirty="0"/>
          </a:p>
          <a:p>
            <a:pPr marL="0" indent="0">
              <a:buNone/>
            </a:pPr>
            <a:r>
              <a:rPr lang="en-GB" dirty="0"/>
              <a:t>Think about:</a:t>
            </a:r>
          </a:p>
          <a:p>
            <a:r>
              <a:rPr lang="en-GB" dirty="0"/>
              <a:t>Product suitability</a:t>
            </a:r>
          </a:p>
          <a:p>
            <a:r>
              <a:rPr lang="en-GB" dirty="0"/>
              <a:t>Language</a:t>
            </a:r>
          </a:p>
          <a:p>
            <a:r>
              <a:rPr lang="en-GB" dirty="0"/>
              <a:t>Background</a:t>
            </a:r>
          </a:p>
          <a:p>
            <a:r>
              <a:rPr lang="en-GB" dirty="0"/>
              <a:t>Inbuilt functions</a:t>
            </a:r>
          </a:p>
          <a:p>
            <a:r>
              <a:rPr lang="en-GB" dirty="0"/>
              <a:t>Quality of connection</a:t>
            </a:r>
          </a:p>
          <a:p>
            <a:endParaRPr lang="en-GB" dirty="0"/>
          </a:p>
          <a:p>
            <a:endParaRPr lang="en-GB" dirty="0"/>
          </a:p>
        </p:txBody>
      </p:sp>
    </p:spTree>
    <p:custDataLst>
      <p:tags r:id="rId1"/>
    </p:custDataLst>
    <p:extLst>
      <p:ext uri="{BB962C8B-B14F-4D97-AF65-F5344CB8AC3E}">
        <p14:creationId xmlns:p14="http://schemas.microsoft.com/office/powerpoint/2010/main" val="2028861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0F9B7-A173-4D79-8F14-8B758F197412}"/>
              </a:ext>
            </a:extLst>
          </p:cNvPr>
          <p:cNvSpPr>
            <a:spLocks noGrp="1"/>
          </p:cNvSpPr>
          <p:nvPr>
            <p:ph type="title"/>
          </p:nvPr>
        </p:nvSpPr>
        <p:spPr/>
        <p:txBody>
          <a:bodyPr/>
          <a:lstStyle/>
          <a:p>
            <a:pPr algn="ctr"/>
            <a:r>
              <a:rPr lang="en-GB" sz="2800" dirty="0"/>
              <a:t>Assessment Task 4 (3.1, 3.2)</a:t>
            </a:r>
            <a:br>
              <a:rPr lang="en-GB" sz="2800" dirty="0"/>
            </a:br>
            <a:r>
              <a:rPr lang="en-GB" sz="2800" dirty="0"/>
              <a:t>Role play project</a:t>
            </a:r>
          </a:p>
        </p:txBody>
      </p:sp>
    </p:spTree>
    <p:custDataLst>
      <p:tags r:id="rId1"/>
    </p:custDataLst>
    <p:extLst>
      <p:ext uri="{BB962C8B-B14F-4D97-AF65-F5344CB8AC3E}">
        <p14:creationId xmlns:p14="http://schemas.microsoft.com/office/powerpoint/2010/main" val="245202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52F48-24FF-441A-AFE5-D3E04FABB973}"/>
              </a:ext>
            </a:extLst>
          </p:cNvPr>
          <p:cNvSpPr>
            <a:spLocks noGrp="1"/>
          </p:cNvSpPr>
          <p:nvPr>
            <p:ph type="title"/>
          </p:nvPr>
        </p:nvSpPr>
        <p:spPr>
          <a:xfrm>
            <a:off x="1" y="2747962"/>
            <a:ext cx="12191999" cy="1362075"/>
          </a:xfrm>
        </p:spPr>
        <p:txBody>
          <a:bodyPr/>
          <a:lstStyle/>
          <a:p>
            <a:pPr algn="ctr"/>
            <a:r>
              <a:rPr lang="en-GB" dirty="0"/>
              <a:t>These slides tell you that you will be doing a learning activity</a:t>
            </a:r>
          </a:p>
        </p:txBody>
      </p:sp>
    </p:spTree>
    <p:custDataLst>
      <p:tags r:id="rId1"/>
    </p:custDataLst>
    <p:extLst>
      <p:ext uri="{BB962C8B-B14F-4D97-AF65-F5344CB8AC3E}">
        <p14:creationId xmlns:p14="http://schemas.microsoft.com/office/powerpoint/2010/main" val="1292429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r>
              <a:rPr lang="en-GB" dirty="0"/>
              <a:t>What are the risks and threats to an </a:t>
            </a:r>
            <a:br>
              <a:rPr lang="en-GB" dirty="0"/>
            </a:br>
            <a:r>
              <a:rPr lang="en-GB" dirty="0"/>
              <a:t>organisation when working online?</a:t>
            </a:r>
          </a:p>
        </p:txBody>
      </p:sp>
    </p:spTree>
    <p:custDataLst>
      <p:tags r:id="rId1"/>
    </p:custDataLst>
    <p:extLst>
      <p:ext uri="{BB962C8B-B14F-4D97-AF65-F5344CB8AC3E}">
        <p14:creationId xmlns:p14="http://schemas.microsoft.com/office/powerpoint/2010/main" val="3732311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6C08-5A53-4C9F-B18B-DCBFF439BAC5}"/>
              </a:ext>
            </a:extLst>
          </p:cNvPr>
          <p:cNvSpPr>
            <a:spLocks noGrp="1"/>
          </p:cNvSpPr>
          <p:nvPr>
            <p:ph type="title"/>
          </p:nvPr>
        </p:nvSpPr>
        <p:spPr/>
        <p:txBody>
          <a:bodyPr anchor="ctr">
            <a:normAutofit/>
          </a:bodyPr>
          <a:lstStyle/>
          <a:p>
            <a:r>
              <a:rPr lang="en-GB" dirty="0"/>
              <a:t>Working digitally – workplace risks and threats</a:t>
            </a:r>
          </a:p>
        </p:txBody>
      </p:sp>
      <p:sp>
        <p:nvSpPr>
          <p:cNvPr id="3" name="Content Placeholder 2">
            <a:extLst>
              <a:ext uri="{FF2B5EF4-FFF2-40B4-BE49-F238E27FC236}">
                <a16:creationId xmlns:a16="http://schemas.microsoft.com/office/drawing/2014/main" id="{67F25632-DCA4-4EEA-99E8-D7B90CF2B9CE}"/>
              </a:ext>
            </a:extLst>
          </p:cNvPr>
          <p:cNvSpPr>
            <a:spLocks noGrp="1"/>
          </p:cNvSpPr>
          <p:nvPr>
            <p:ph idx="1"/>
          </p:nvPr>
        </p:nvSpPr>
        <p:spPr/>
        <p:txBody>
          <a:bodyPr>
            <a:normAutofit/>
          </a:bodyPr>
          <a:lstStyle/>
          <a:p>
            <a:r>
              <a:rPr lang="en-GB" dirty="0"/>
              <a:t>Phishing attacks</a:t>
            </a:r>
          </a:p>
          <a:p>
            <a:r>
              <a:rPr lang="en-GB" dirty="0"/>
              <a:t>Computer viruses</a:t>
            </a:r>
          </a:p>
          <a:p>
            <a:r>
              <a:rPr lang="en-GB" dirty="0"/>
              <a:t>Leaking of sensitive / confidential information</a:t>
            </a:r>
          </a:p>
          <a:p>
            <a:r>
              <a:rPr lang="en-GB" dirty="0"/>
              <a:t>Hacking</a:t>
            </a:r>
          </a:p>
          <a:p>
            <a:r>
              <a:rPr lang="en-GB" dirty="0"/>
              <a:t>Loss of data</a:t>
            </a:r>
          </a:p>
          <a:p>
            <a:r>
              <a:rPr lang="en-GB" dirty="0"/>
              <a:t>Non-compliance with rules for email and social media use</a:t>
            </a:r>
          </a:p>
          <a:p>
            <a:r>
              <a:rPr lang="en-GB" dirty="0"/>
              <a:t>Breach of legislation</a:t>
            </a:r>
          </a:p>
          <a:p>
            <a:endParaRPr lang="en-GB" dirty="0"/>
          </a:p>
        </p:txBody>
      </p:sp>
      <p:pic>
        <p:nvPicPr>
          <p:cNvPr id="9" name="Picture 8" descr="Graphical user interface, text&#10;&#10;Description automatically generated">
            <a:extLst>
              <a:ext uri="{FF2B5EF4-FFF2-40B4-BE49-F238E27FC236}">
                <a16:creationId xmlns:a16="http://schemas.microsoft.com/office/drawing/2014/main" id="{B948464E-7E9A-4E3F-B768-B832E2210D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6160" y="3116965"/>
            <a:ext cx="4032448" cy="2688299"/>
          </a:xfrm>
          <a:prstGeom prst="rect">
            <a:avLst/>
          </a:prstGeom>
        </p:spPr>
      </p:pic>
    </p:spTree>
    <p:custDataLst>
      <p:tags r:id="rId1"/>
    </p:custDataLst>
    <p:extLst>
      <p:ext uri="{BB962C8B-B14F-4D97-AF65-F5344CB8AC3E}">
        <p14:creationId xmlns:p14="http://schemas.microsoft.com/office/powerpoint/2010/main" val="1576883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4241-3B50-4143-A5C5-3D5A7329B780}"/>
              </a:ext>
            </a:extLst>
          </p:cNvPr>
          <p:cNvSpPr>
            <a:spLocks noGrp="1"/>
          </p:cNvSpPr>
          <p:nvPr>
            <p:ph type="title"/>
          </p:nvPr>
        </p:nvSpPr>
        <p:spPr/>
        <p:txBody>
          <a:bodyPr anchor="ctr">
            <a:normAutofit/>
          </a:bodyPr>
          <a:lstStyle/>
          <a:p>
            <a:r>
              <a:rPr lang="en-GB" dirty="0"/>
              <a:t>Phishing and Scams</a:t>
            </a:r>
          </a:p>
        </p:txBody>
      </p:sp>
      <p:pic>
        <p:nvPicPr>
          <p:cNvPr id="4" name="Online Media 3" title="Stay Safe from Phishing and Scams">
            <a:hlinkClick r:id="" action="ppaction://media"/>
            <a:extLst>
              <a:ext uri="{FF2B5EF4-FFF2-40B4-BE49-F238E27FC236}">
                <a16:creationId xmlns:a16="http://schemas.microsoft.com/office/drawing/2014/main" id="{EB9756AD-4E61-4AC6-A804-4D534FCB65EB}"/>
              </a:ext>
            </a:extLst>
          </p:cNvPr>
          <p:cNvPicPr>
            <a:picLocks noGrp="1" noRot="1" noChangeAspect="1"/>
          </p:cNvPicPr>
          <p:nvPr>
            <p:ph idx="1"/>
            <a:videoFile r:link="rId2"/>
          </p:nvPr>
        </p:nvPicPr>
        <p:blipFill>
          <a:blip r:embed="rId5"/>
          <a:stretch>
            <a:fillRect/>
          </a:stretch>
        </p:blipFill>
        <p:spPr>
          <a:xfrm>
            <a:off x="2063552" y="1152550"/>
            <a:ext cx="8064896" cy="4552900"/>
          </a:xfrm>
          <a:noFill/>
        </p:spPr>
      </p:pic>
    </p:spTree>
    <p:custDataLst>
      <p:tags r:id="rId1"/>
    </p:custDataLst>
    <p:extLst>
      <p:ext uri="{BB962C8B-B14F-4D97-AF65-F5344CB8AC3E}">
        <p14:creationId xmlns:p14="http://schemas.microsoft.com/office/powerpoint/2010/main" val="42221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2ADF-CBE4-442B-B29F-7ECBCF17356D}"/>
              </a:ext>
            </a:extLst>
          </p:cNvPr>
          <p:cNvSpPr>
            <a:spLocks noGrp="1"/>
          </p:cNvSpPr>
          <p:nvPr>
            <p:ph type="title"/>
          </p:nvPr>
        </p:nvSpPr>
        <p:spPr/>
        <p:txBody>
          <a:bodyPr/>
          <a:lstStyle/>
          <a:p>
            <a:r>
              <a:rPr lang="en-GB" dirty="0"/>
              <a:t>Cookies – beneficial or a threat?</a:t>
            </a:r>
          </a:p>
        </p:txBody>
      </p:sp>
      <p:sp>
        <p:nvSpPr>
          <p:cNvPr id="3" name="Content Placeholder 2">
            <a:extLst>
              <a:ext uri="{FF2B5EF4-FFF2-40B4-BE49-F238E27FC236}">
                <a16:creationId xmlns:a16="http://schemas.microsoft.com/office/drawing/2014/main" id="{5E427801-3ECB-4982-8FE9-748B2B7E8491}"/>
              </a:ext>
            </a:extLst>
          </p:cNvPr>
          <p:cNvSpPr>
            <a:spLocks noGrp="1"/>
          </p:cNvSpPr>
          <p:nvPr>
            <p:ph idx="1"/>
          </p:nvPr>
        </p:nvSpPr>
        <p:spPr/>
        <p:txBody>
          <a:bodyPr/>
          <a:lstStyle/>
          <a:p>
            <a:r>
              <a:rPr lang="en-GB" sz="2000" dirty="0"/>
              <a:t>Cookies have very important uses. </a:t>
            </a:r>
          </a:p>
          <a:p>
            <a:r>
              <a:rPr lang="en-GB" sz="2000" dirty="0"/>
              <a:t>Cookies store your login. If we did not have them, we wouldn’t be able to log into websites. Websites use cookies to remember and identify you.</a:t>
            </a:r>
          </a:p>
          <a:p>
            <a:r>
              <a:rPr lang="en-GB" sz="2000" dirty="0"/>
              <a:t>Cookies store preferences (what you like) on websites. </a:t>
            </a:r>
          </a:p>
          <a:p>
            <a:r>
              <a:rPr lang="en-GB" sz="2000" dirty="0"/>
              <a:t>Cookies allow websites to provide personalized content. For example, if you’re shopping on Amazon, Amazon can remember the products you’ve looked at and suggest similar products – even if you’re not logged in.</a:t>
            </a:r>
          </a:p>
          <a:p>
            <a:endParaRPr lang="en-GB" dirty="0"/>
          </a:p>
        </p:txBody>
      </p:sp>
    </p:spTree>
    <p:custDataLst>
      <p:tags r:id="rId1"/>
    </p:custDataLst>
    <p:extLst>
      <p:ext uri="{BB962C8B-B14F-4D97-AF65-F5344CB8AC3E}">
        <p14:creationId xmlns:p14="http://schemas.microsoft.com/office/powerpoint/2010/main" val="1792327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A507-3004-46A2-BF35-5CF133C9E6F2}"/>
              </a:ext>
            </a:extLst>
          </p:cNvPr>
          <p:cNvSpPr>
            <a:spLocks noGrp="1"/>
          </p:cNvSpPr>
          <p:nvPr>
            <p:ph type="title"/>
          </p:nvPr>
        </p:nvSpPr>
        <p:spPr/>
        <p:txBody>
          <a:bodyPr/>
          <a:lstStyle/>
          <a:p>
            <a:r>
              <a:rPr lang="en-GB" dirty="0"/>
              <a:t>Cookies – beneficial or a threat</a:t>
            </a:r>
          </a:p>
        </p:txBody>
      </p:sp>
      <p:sp>
        <p:nvSpPr>
          <p:cNvPr id="6" name="Content Placeholder 5">
            <a:extLst>
              <a:ext uri="{FF2B5EF4-FFF2-40B4-BE49-F238E27FC236}">
                <a16:creationId xmlns:a16="http://schemas.microsoft.com/office/drawing/2014/main" id="{32F14F59-96F6-4E42-982D-086701692A02}"/>
              </a:ext>
            </a:extLst>
          </p:cNvPr>
          <p:cNvSpPr>
            <a:spLocks noGrp="1"/>
          </p:cNvSpPr>
          <p:nvPr>
            <p:ph idx="1"/>
          </p:nvPr>
        </p:nvSpPr>
        <p:spPr/>
        <p:txBody>
          <a:bodyPr/>
          <a:lstStyle/>
          <a:p>
            <a:pPr marL="0" indent="0">
              <a:buNone/>
            </a:pPr>
            <a:r>
              <a:rPr lang="en-GB" dirty="0"/>
              <a:t> </a:t>
            </a:r>
          </a:p>
        </p:txBody>
      </p:sp>
      <p:pic>
        <p:nvPicPr>
          <p:cNvPr id="5" name="Online Media 6" title="What is a cookie?">
            <a:hlinkClick r:id="" action="ppaction://media"/>
            <a:extLst>
              <a:ext uri="{FF2B5EF4-FFF2-40B4-BE49-F238E27FC236}">
                <a16:creationId xmlns:a16="http://schemas.microsoft.com/office/drawing/2014/main" id="{A6591FB4-43DA-4873-A943-1A5D2F48FDE3}"/>
              </a:ext>
            </a:extLst>
          </p:cNvPr>
          <p:cNvPicPr>
            <a:picLocks noRot="1" noChangeAspect="1"/>
          </p:cNvPicPr>
          <p:nvPr>
            <a:videoFile r:link="rId2"/>
          </p:nvPr>
        </p:nvPicPr>
        <p:blipFill>
          <a:blip r:embed="rId5"/>
          <a:stretch>
            <a:fillRect/>
          </a:stretch>
        </p:blipFill>
        <p:spPr>
          <a:xfrm>
            <a:off x="2063552" y="1142510"/>
            <a:ext cx="8075999" cy="4562940"/>
          </a:xfrm>
          <a:prstGeom prst="rect">
            <a:avLst/>
          </a:prstGeom>
        </p:spPr>
      </p:pic>
    </p:spTree>
    <p:custDataLst>
      <p:tags r:id="rId1"/>
    </p:custDataLst>
    <p:extLst>
      <p:ext uri="{BB962C8B-B14F-4D97-AF65-F5344CB8AC3E}">
        <p14:creationId xmlns:p14="http://schemas.microsoft.com/office/powerpoint/2010/main" val="3716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1780-92D3-49DB-A49B-07E51953A166}"/>
              </a:ext>
            </a:extLst>
          </p:cNvPr>
          <p:cNvSpPr>
            <a:spLocks noGrp="1"/>
          </p:cNvSpPr>
          <p:nvPr>
            <p:ph type="title"/>
          </p:nvPr>
        </p:nvSpPr>
        <p:spPr/>
        <p:txBody>
          <a:bodyPr anchor="ctr">
            <a:normAutofit/>
          </a:bodyPr>
          <a:lstStyle/>
          <a:p>
            <a:r>
              <a:rPr lang="en-GB" dirty="0"/>
              <a:t>Dangers to your computer	</a:t>
            </a:r>
          </a:p>
        </p:txBody>
      </p:sp>
      <p:sp>
        <p:nvSpPr>
          <p:cNvPr id="3" name="Content Placeholder 2">
            <a:extLst>
              <a:ext uri="{FF2B5EF4-FFF2-40B4-BE49-F238E27FC236}">
                <a16:creationId xmlns:a16="http://schemas.microsoft.com/office/drawing/2014/main" id="{029425CE-42DF-4E5B-B731-1AFC84B2C3DF}"/>
              </a:ext>
            </a:extLst>
          </p:cNvPr>
          <p:cNvSpPr>
            <a:spLocks noGrp="1"/>
          </p:cNvSpPr>
          <p:nvPr>
            <p:ph idx="1"/>
          </p:nvPr>
        </p:nvSpPr>
        <p:spPr>
          <a:xfrm>
            <a:off x="335360" y="1196753"/>
            <a:ext cx="11377264" cy="4608512"/>
          </a:xfrm>
        </p:spPr>
        <p:txBody>
          <a:bodyPr>
            <a:normAutofit/>
          </a:bodyPr>
          <a:lstStyle/>
          <a:p>
            <a:pPr>
              <a:buFont typeface="Arial" panose="020B0604020202020204" pitchFamily="34" charset="0"/>
              <a:buChar char="•"/>
            </a:pPr>
            <a:r>
              <a:rPr lang="en-GB" b="0" i="0" dirty="0">
                <a:effectLst/>
              </a:rPr>
              <a:t>A </a:t>
            </a:r>
            <a:r>
              <a:rPr lang="en-GB" b="1" i="0" dirty="0">
                <a:effectLst/>
              </a:rPr>
              <a:t>virus</a:t>
            </a:r>
            <a:r>
              <a:rPr lang="en-GB" b="0" i="0" dirty="0">
                <a:effectLst/>
              </a:rPr>
              <a:t> harms your computer in some way. It may delete or change files and stop programs from running.</a:t>
            </a:r>
          </a:p>
          <a:p>
            <a:pPr>
              <a:buFont typeface="Arial" panose="020B0604020202020204" pitchFamily="34" charset="0"/>
              <a:buChar char="•"/>
            </a:pPr>
            <a:r>
              <a:rPr lang="en-GB" b="0" i="0" dirty="0">
                <a:effectLst/>
              </a:rPr>
              <a:t>A </a:t>
            </a:r>
            <a:r>
              <a:rPr lang="en-GB" b="1" i="0" dirty="0">
                <a:effectLst/>
              </a:rPr>
              <a:t>trojan</a:t>
            </a:r>
            <a:r>
              <a:rPr lang="en-GB" b="0" i="0" dirty="0">
                <a:effectLst/>
              </a:rPr>
              <a:t> starts by pretending to be a trusted file but gives </a:t>
            </a:r>
            <a:r>
              <a:rPr lang="en-GB" b="1" i="0" dirty="0">
                <a:effectLst/>
              </a:rPr>
              <a:t>unauthorised access</a:t>
            </a:r>
            <a:r>
              <a:rPr lang="en-GB" b="0" i="0" dirty="0">
                <a:effectLst/>
              </a:rPr>
              <a:t> to your computer when you run it.</a:t>
            </a:r>
          </a:p>
          <a:p>
            <a:pPr>
              <a:buFont typeface="Arial" panose="020B0604020202020204" pitchFamily="34" charset="0"/>
              <a:buChar char="•"/>
            </a:pPr>
            <a:r>
              <a:rPr lang="en-GB" b="1" i="0" dirty="0">
                <a:effectLst/>
              </a:rPr>
              <a:t>Worms</a:t>
            </a:r>
            <a:r>
              <a:rPr lang="en-GB" b="0" i="0" dirty="0">
                <a:effectLst/>
              </a:rPr>
              <a:t> are hard to get rid of. They copy themselves over networks to </a:t>
            </a:r>
            <a:r>
              <a:rPr lang="en-GB" b="1" i="0" dirty="0">
                <a:effectLst/>
              </a:rPr>
              <a:t>external storage devices.</a:t>
            </a:r>
            <a:endParaRPr lang="en-GB" b="0" i="0" dirty="0">
              <a:effectLst/>
            </a:endParaRPr>
          </a:p>
          <a:p>
            <a:pPr>
              <a:buFont typeface="Arial" panose="020B0604020202020204" pitchFamily="34" charset="0"/>
              <a:buChar char="•"/>
            </a:pPr>
            <a:r>
              <a:rPr lang="en-GB" b="1" i="0" dirty="0">
                <a:effectLst/>
              </a:rPr>
              <a:t>Spyware</a:t>
            </a:r>
            <a:r>
              <a:rPr lang="en-GB" b="0" i="0" dirty="0">
                <a:effectLst/>
              </a:rPr>
              <a:t> collects information from your computer and sends it to someone.</a:t>
            </a:r>
          </a:p>
          <a:p>
            <a:pPr>
              <a:buFont typeface="Arial" panose="020B0604020202020204" pitchFamily="34" charset="0"/>
              <a:buChar char="•"/>
            </a:pPr>
            <a:r>
              <a:rPr lang="en-GB" b="1" i="0" dirty="0">
                <a:effectLst/>
              </a:rPr>
              <a:t>Scareware</a:t>
            </a:r>
            <a:r>
              <a:rPr lang="en-GB" b="0" i="0" dirty="0">
                <a:effectLst/>
              </a:rPr>
              <a:t> tricks you into thinking it is software that you need to buy.</a:t>
            </a:r>
          </a:p>
          <a:p>
            <a:endParaRPr lang="en-GB" dirty="0"/>
          </a:p>
        </p:txBody>
      </p:sp>
    </p:spTree>
    <p:custDataLst>
      <p:tags r:id="rId1"/>
    </p:custDataLst>
    <p:extLst>
      <p:ext uri="{BB962C8B-B14F-4D97-AF65-F5344CB8AC3E}">
        <p14:creationId xmlns:p14="http://schemas.microsoft.com/office/powerpoint/2010/main" val="3654709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E3E5-038A-4BF9-92A2-80719FEA6F16}"/>
              </a:ext>
            </a:extLst>
          </p:cNvPr>
          <p:cNvSpPr>
            <a:spLocks noGrp="1"/>
          </p:cNvSpPr>
          <p:nvPr>
            <p:ph type="title"/>
          </p:nvPr>
        </p:nvSpPr>
        <p:spPr/>
        <p:txBody>
          <a:bodyPr/>
          <a:lstStyle/>
          <a:p>
            <a:r>
              <a:rPr lang="en-GB" dirty="0"/>
              <a:t>Staying safe online</a:t>
            </a:r>
          </a:p>
        </p:txBody>
      </p:sp>
      <p:pic>
        <p:nvPicPr>
          <p:cNvPr id="8" name="Online Media 4" title="Staying Safe Online">
            <a:hlinkClick r:id="" action="ppaction://media"/>
            <a:extLst>
              <a:ext uri="{FF2B5EF4-FFF2-40B4-BE49-F238E27FC236}">
                <a16:creationId xmlns:a16="http://schemas.microsoft.com/office/drawing/2014/main" id="{A7090B25-CC7E-4316-8356-EA915F919635}"/>
              </a:ext>
            </a:extLst>
          </p:cNvPr>
          <p:cNvPicPr>
            <a:picLocks noRot="1" noChangeAspect="1"/>
          </p:cNvPicPr>
          <p:nvPr>
            <a:videoFile r:link="rId2"/>
          </p:nvPr>
        </p:nvPicPr>
        <p:blipFill>
          <a:blip r:embed="rId5"/>
          <a:stretch>
            <a:fillRect/>
          </a:stretch>
        </p:blipFill>
        <p:spPr>
          <a:xfrm>
            <a:off x="2052449" y="1142510"/>
            <a:ext cx="8075999" cy="4559574"/>
          </a:xfrm>
          <a:prstGeom prst="rect">
            <a:avLst/>
          </a:prstGeom>
        </p:spPr>
      </p:pic>
    </p:spTree>
    <p:custDataLst>
      <p:tags r:id="rId1"/>
    </p:custDataLst>
    <p:extLst>
      <p:ext uri="{BB962C8B-B14F-4D97-AF65-F5344CB8AC3E}">
        <p14:creationId xmlns:p14="http://schemas.microsoft.com/office/powerpoint/2010/main" val="31892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52F48-24FF-441A-AFE5-D3E04FABB973}"/>
              </a:ext>
            </a:extLst>
          </p:cNvPr>
          <p:cNvSpPr>
            <a:spLocks noGrp="1"/>
          </p:cNvSpPr>
          <p:nvPr>
            <p:ph type="title"/>
          </p:nvPr>
        </p:nvSpPr>
        <p:spPr>
          <a:xfrm>
            <a:off x="1643844" y="2747962"/>
            <a:ext cx="8904312" cy="1362075"/>
          </a:xfrm>
        </p:spPr>
        <p:txBody>
          <a:bodyPr/>
          <a:lstStyle/>
          <a:p>
            <a:pPr algn="ctr"/>
            <a:r>
              <a:rPr lang="en-GB" dirty="0"/>
              <a:t>Learning Activity</a:t>
            </a:r>
            <a:br>
              <a:rPr lang="en-GB" dirty="0"/>
            </a:br>
            <a:r>
              <a:rPr lang="en-GB" dirty="0"/>
              <a:t>Overcoming risks and threats to computers</a:t>
            </a:r>
          </a:p>
        </p:txBody>
      </p:sp>
    </p:spTree>
    <p:custDataLst>
      <p:tags r:id="rId1"/>
    </p:custDataLst>
    <p:extLst>
      <p:ext uri="{BB962C8B-B14F-4D97-AF65-F5344CB8AC3E}">
        <p14:creationId xmlns:p14="http://schemas.microsoft.com/office/powerpoint/2010/main" val="3110840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379C2-68FC-4009-878B-322A23F028E1}"/>
              </a:ext>
            </a:extLst>
          </p:cNvPr>
          <p:cNvSpPr>
            <a:spLocks noGrp="1"/>
          </p:cNvSpPr>
          <p:nvPr>
            <p:ph type="title"/>
          </p:nvPr>
        </p:nvSpPr>
        <p:spPr/>
        <p:txBody>
          <a:bodyPr/>
          <a:lstStyle/>
          <a:p>
            <a:r>
              <a:rPr lang="en-GB" dirty="0"/>
              <a:t>Ways to reduce risks</a:t>
            </a:r>
          </a:p>
        </p:txBody>
      </p:sp>
      <p:sp>
        <p:nvSpPr>
          <p:cNvPr id="4" name="Content Placeholder 3">
            <a:extLst>
              <a:ext uri="{FF2B5EF4-FFF2-40B4-BE49-F238E27FC236}">
                <a16:creationId xmlns:a16="http://schemas.microsoft.com/office/drawing/2014/main" id="{E507B726-3E22-44D9-9D9D-6D746CF54225}"/>
              </a:ext>
            </a:extLst>
          </p:cNvPr>
          <p:cNvSpPr>
            <a:spLocks noGrp="1"/>
          </p:cNvSpPr>
          <p:nvPr>
            <p:ph idx="1"/>
          </p:nvPr>
        </p:nvSpPr>
        <p:spPr/>
        <p:txBody>
          <a:bodyPr/>
          <a:lstStyle/>
          <a:p>
            <a:r>
              <a:rPr lang="en-GB" dirty="0"/>
              <a:t>Comprehensive training</a:t>
            </a:r>
          </a:p>
          <a:p>
            <a:r>
              <a:rPr lang="en-GB" dirty="0"/>
              <a:t>Clear policies on social media and email use</a:t>
            </a:r>
          </a:p>
          <a:p>
            <a:r>
              <a:rPr lang="en-GB" dirty="0"/>
              <a:t>Up to date virus protection</a:t>
            </a:r>
          </a:p>
          <a:p>
            <a:r>
              <a:rPr lang="en-GB" dirty="0"/>
              <a:t>Secure systems that are well maintained</a:t>
            </a:r>
          </a:p>
          <a:p>
            <a:r>
              <a:rPr lang="en-GB" dirty="0"/>
              <a:t>Internet blockers</a:t>
            </a:r>
          </a:p>
          <a:p>
            <a:r>
              <a:rPr lang="en-GB" dirty="0"/>
              <a:t>Only using trusted sites</a:t>
            </a:r>
          </a:p>
          <a:p>
            <a:r>
              <a:rPr lang="en-GB" dirty="0"/>
              <a:t>Being aware of clicking on links</a:t>
            </a:r>
          </a:p>
          <a:p>
            <a:r>
              <a:rPr lang="en-GB" dirty="0"/>
              <a:t>Check who emails are from before clicking on links</a:t>
            </a:r>
          </a:p>
          <a:p>
            <a:r>
              <a:rPr lang="en-GB" dirty="0"/>
              <a:t>Use secure sites (https: or those with the padlock sign)</a:t>
            </a:r>
          </a:p>
        </p:txBody>
      </p:sp>
    </p:spTree>
    <p:custDataLst>
      <p:tags r:id="rId1"/>
    </p:custDataLst>
    <p:extLst>
      <p:ext uri="{BB962C8B-B14F-4D97-AF65-F5344CB8AC3E}">
        <p14:creationId xmlns:p14="http://schemas.microsoft.com/office/powerpoint/2010/main" val="736089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91161-9D33-4E8A-8EF0-CF09A3222F04}"/>
              </a:ext>
            </a:extLst>
          </p:cNvPr>
          <p:cNvSpPr>
            <a:spLocks noGrp="1"/>
          </p:cNvSpPr>
          <p:nvPr>
            <p:ph type="title"/>
          </p:nvPr>
        </p:nvSpPr>
        <p:spPr>
          <a:xfrm>
            <a:off x="2530048" y="2747962"/>
            <a:ext cx="7131903" cy="1362075"/>
          </a:xfrm>
        </p:spPr>
        <p:txBody>
          <a:bodyPr/>
          <a:lstStyle/>
          <a:p>
            <a:pPr algn="ctr"/>
            <a:r>
              <a:rPr lang="en-GB" dirty="0"/>
              <a:t>Learning Activity</a:t>
            </a:r>
            <a:br>
              <a:rPr lang="en-GB" dirty="0"/>
            </a:br>
            <a:r>
              <a:rPr lang="en-GB" dirty="0"/>
              <a:t>Organisational Policy</a:t>
            </a:r>
          </a:p>
        </p:txBody>
      </p:sp>
    </p:spTree>
    <p:custDataLst>
      <p:tags r:id="rId1"/>
    </p:custDataLst>
    <p:extLst>
      <p:ext uri="{BB962C8B-B14F-4D97-AF65-F5344CB8AC3E}">
        <p14:creationId xmlns:p14="http://schemas.microsoft.com/office/powerpoint/2010/main" val="352181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00BEB-D685-449B-96D5-A5A81A0CCBEA}"/>
              </a:ext>
            </a:extLst>
          </p:cNvPr>
          <p:cNvSpPr>
            <a:spLocks noGrp="1"/>
          </p:cNvSpPr>
          <p:nvPr>
            <p:ph type="title"/>
          </p:nvPr>
        </p:nvSpPr>
        <p:spPr/>
        <p:txBody>
          <a:bodyPr/>
          <a:lstStyle/>
          <a:p>
            <a:pPr algn="ctr"/>
            <a:r>
              <a:rPr lang="en-GB" sz="2800" dirty="0"/>
              <a:t>These slides tell you that this is an assessment task for the qualification</a:t>
            </a:r>
          </a:p>
        </p:txBody>
      </p:sp>
    </p:spTree>
    <p:custDataLst>
      <p:tags r:id="rId1"/>
    </p:custDataLst>
    <p:extLst>
      <p:ext uri="{BB962C8B-B14F-4D97-AF65-F5344CB8AC3E}">
        <p14:creationId xmlns:p14="http://schemas.microsoft.com/office/powerpoint/2010/main" val="2667151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983D-8148-46E8-964D-99DB232E4D13}"/>
              </a:ext>
            </a:extLst>
          </p:cNvPr>
          <p:cNvSpPr>
            <a:spLocks noGrp="1"/>
          </p:cNvSpPr>
          <p:nvPr>
            <p:ph type="title"/>
          </p:nvPr>
        </p:nvSpPr>
        <p:spPr/>
        <p:txBody>
          <a:bodyPr/>
          <a:lstStyle/>
          <a:p>
            <a:r>
              <a:rPr lang="en-GB" dirty="0"/>
              <a:t>Working comfortably</a:t>
            </a:r>
          </a:p>
        </p:txBody>
      </p:sp>
      <p:pic>
        <p:nvPicPr>
          <p:cNvPr id="6" name="Online Media 4" title="Display Screen Equipment (DSE) Safety at Workstations">
            <a:hlinkClick r:id="" action="ppaction://media"/>
            <a:extLst>
              <a:ext uri="{FF2B5EF4-FFF2-40B4-BE49-F238E27FC236}">
                <a16:creationId xmlns:a16="http://schemas.microsoft.com/office/drawing/2014/main" id="{A77B42C9-AA2F-49D6-8238-6E0CB621B67A}"/>
              </a:ext>
            </a:extLst>
          </p:cNvPr>
          <p:cNvPicPr>
            <a:picLocks noRot="1" noChangeAspect="1"/>
          </p:cNvPicPr>
          <p:nvPr>
            <a:videoFile r:link="rId2"/>
          </p:nvPr>
        </p:nvPicPr>
        <p:blipFill>
          <a:blip r:embed="rId5"/>
          <a:stretch>
            <a:fillRect/>
          </a:stretch>
        </p:blipFill>
        <p:spPr>
          <a:xfrm>
            <a:off x="2080759" y="1142510"/>
            <a:ext cx="8047689" cy="4543591"/>
          </a:xfrm>
          <a:prstGeom prst="rect">
            <a:avLst/>
          </a:prstGeom>
        </p:spPr>
      </p:pic>
    </p:spTree>
    <p:custDataLst>
      <p:tags r:id="rId1"/>
    </p:custDataLst>
    <p:extLst>
      <p:ext uri="{BB962C8B-B14F-4D97-AF65-F5344CB8AC3E}">
        <p14:creationId xmlns:p14="http://schemas.microsoft.com/office/powerpoint/2010/main" val="36688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40A6B8-74A5-42F3-826A-F78DBB331AF9}"/>
              </a:ext>
            </a:extLst>
          </p:cNvPr>
          <p:cNvSpPr>
            <a:spLocks noGrp="1"/>
          </p:cNvSpPr>
          <p:nvPr>
            <p:ph type="title"/>
          </p:nvPr>
        </p:nvSpPr>
        <p:spPr>
          <a:xfrm>
            <a:off x="970653" y="3140968"/>
            <a:ext cx="10250693" cy="1368152"/>
          </a:xfrm>
        </p:spPr>
        <p:txBody>
          <a:bodyPr/>
          <a:lstStyle/>
          <a:p>
            <a:pPr algn="ctr"/>
            <a:r>
              <a:rPr lang="en-GB" dirty="0"/>
              <a:t>How do you ensure that your work station </a:t>
            </a:r>
            <a:br>
              <a:rPr lang="en-GB" dirty="0"/>
            </a:br>
            <a:r>
              <a:rPr lang="en-GB" dirty="0"/>
              <a:t>is comfortable and well set up?</a:t>
            </a:r>
            <a:br>
              <a:rPr lang="en-GB" dirty="0"/>
            </a:br>
            <a:r>
              <a:rPr lang="en-GB" dirty="0"/>
              <a:t>Why is this important?</a:t>
            </a:r>
          </a:p>
        </p:txBody>
      </p:sp>
    </p:spTree>
    <p:custDataLst>
      <p:tags r:id="rId1"/>
    </p:custDataLst>
    <p:extLst>
      <p:ext uri="{BB962C8B-B14F-4D97-AF65-F5344CB8AC3E}">
        <p14:creationId xmlns:p14="http://schemas.microsoft.com/office/powerpoint/2010/main" val="449820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A33628A0-2381-4880-AACC-A695DF27BFD5}"/>
              </a:ext>
            </a:extLst>
          </p:cNvPr>
          <p:cNvSpPr>
            <a:spLocks noGrp="1"/>
          </p:cNvSpPr>
          <p:nvPr>
            <p:ph type="title"/>
          </p:nvPr>
        </p:nvSpPr>
        <p:spPr/>
        <p:txBody>
          <a:bodyPr/>
          <a:lstStyle/>
          <a:p>
            <a:r>
              <a:rPr lang="en-US" dirty="0"/>
              <a:t>Working comfortably </a:t>
            </a:r>
          </a:p>
        </p:txBody>
      </p:sp>
      <p:pic>
        <p:nvPicPr>
          <p:cNvPr id="4" name="Picture 2" descr="Training">
            <a:extLst>
              <a:ext uri="{FF2B5EF4-FFF2-40B4-BE49-F238E27FC236}">
                <a16:creationId xmlns:a16="http://schemas.microsoft.com/office/drawing/2014/main" id="{1FD7B5F2-9B2B-4642-95D6-E96BC1C919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22"/>
          <a:stretch/>
        </p:blipFill>
        <p:spPr bwMode="auto">
          <a:xfrm>
            <a:off x="2927648" y="1091929"/>
            <a:ext cx="6652395" cy="4644753"/>
          </a:xfrm>
          <a:prstGeom prst="rect">
            <a:avLst/>
          </a:prstGeom>
          <a:solidFill>
            <a:srgbClr val="FFFFFF"/>
          </a:solidFill>
        </p:spPr>
      </p:pic>
    </p:spTree>
    <p:custDataLst>
      <p:tags r:id="rId1"/>
    </p:custDataLst>
    <p:extLst>
      <p:ext uri="{BB962C8B-B14F-4D97-AF65-F5344CB8AC3E}">
        <p14:creationId xmlns:p14="http://schemas.microsoft.com/office/powerpoint/2010/main" val="81776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989F-FA9C-42AC-BC1A-AB056595BB3D}"/>
              </a:ext>
            </a:extLst>
          </p:cNvPr>
          <p:cNvSpPr>
            <a:spLocks noGrp="1"/>
          </p:cNvSpPr>
          <p:nvPr>
            <p:ph type="title"/>
          </p:nvPr>
        </p:nvSpPr>
        <p:spPr/>
        <p:txBody>
          <a:bodyPr/>
          <a:lstStyle/>
          <a:p>
            <a:r>
              <a:rPr lang="en-GB" dirty="0"/>
              <a:t>Working comfortably</a:t>
            </a:r>
          </a:p>
        </p:txBody>
      </p:sp>
      <p:sp>
        <p:nvSpPr>
          <p:cNvPr id="3" name="Content Placeholder 2">
            <a:extLst>
              <a:ext uri="{FF2B5EF4-FFF2-40B4-BE49-F238E27FC236}">
                <a16:creationId xmlns:a16="http://schemas.microsoft.com/office/drawing/2014/main" id="{9C852DA1-6350-4AB7-BCFD-3E8DD1E3B6DB}"/>
              </a:ext>
            </a:extLst>
          </p:cNvPr>
          <p:cNvSpPr>
            <a:spLocks noGrp="1"/>
          </p:cNvSpPr>
          <p:nvPr>
            <p:ph idx="1"/>
          </p:nvPr>
        </p:nvSpPr>
        <p:spPr/>
        <p:txBody>
          <a:bodyPr>
            <a:normAutofit/>
          </a:bodyPr>
          <a:lstStyle/>
          <a:p>
            <a:r>
              <a:rPr lang="en-GB" dirty="0"/>
              <a:t>Ensure the lighting in the room is sufficient to read the screen you are working on.</a:t>
            </a:r>
          </a:p>
          <a:p>
            <a:r>
              <a:rPr lang="en-GB" dirty="0"/>
              <a:t>Adjust the temperature accordingly by opening or closing windows or using a fan.</a:t>
            </a:r>
          </a:p>
          <a:p>
            <a:r>
              <a:rPr lang="en-GB" dirty="0"/>
              <a:t>Take your lunch break away from your desk.</a:t>
            </a:r>
          </a:p>
          <a:p>
            <a:r>
              <a:rPr lang="en-GB" dirty="0"/>
              <a:t>Vary your tasks to include non-screen time often, e.g. taking a phone call, filing, photocopying.</a:t>
            </a:r>
          </a:p>
          <a:p>
            <a:r>
              <a:rPr lang="en-GB" dirty="0"/>
              <a:t>Ensure your workplace is tidy, organised and clutter-free.</a:t>
            </a:r>
          </a:p>
          <a:p>
            <a:r>
              <a:rPr lang="en-GB" dirty="0"/>
              <a:t>Consider changing the background colour if reflections are an issue (pastels are good!).</a:t>
            </a:r>
          </a:p>
          <a:p>
            <a:r>
              <a:rPr lang="en-GB" dirty="0"/>
              <a:t>Stay hydrated and stand up and stretch at least once an hour.</a:t>
            </a:r>
          </a:p>
          <a:p>
            <a:r>
              <a:rPr lang="en-GB" dirty="0"/>
              <a:t>Get regular eye tests and follow your optician’s advice, where necessary.</a:t>
            </a:r>
          </a:p>
          <a:p>
            <a:r>
              <a:rPr lang="en-GB" dirty="0"/>
              <a:t>Report any issues to your employer at the earliest opportunity.</a:t>
            </a:r>
          </a:p>
        </p:txBody>
      </p:sp>
    </p:spTree>
    <p:custDataLst>
      <p:tags r:id="rId1"/>
    </p:custDataLst>
    <p:extLst>
      <p:ext uri="{BB962C8B-B14F-4D97-AF65-F5344CB8AC3E}">
        <p14:creationId xmlns:p14="http://schemas.microsoft.com/office/powerpoint/2010/main" val="746174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31C4-FEF4-4323-A6B9-0C1A4AAFFD9E}"/>
              </a:ext>
            </a:extLst>
          </p:cNvPr>
          <p:cNvSpPr>
            <a:spLocks noGrp="1"/>
          </p:cNvSpPr>
          <p:nvPr>
            <p:ph type="title"/>
          </p:nvPr>
        </p:nvSpPr>
        <p:spPr/>
        <p:txBody>
          <a:bodyPr/>
          <a:lstStyle/>
          <a:p>
            <a:r>
              <a:rPr lang="en-GB" dirty="0"/>
              <a:t>Quiz 1</a:t>
            </a:r>
          </a:p>
        </p:txBody>
      </p:sp>
      <p:sp>
        <p:nvSpPr>
          <p:cNvPr id="3" name="Content Placeholder 2">
            <a:extLst>
              <a:ext uri="{FF2B5EF4-FFF2-40B4-BE49-F238E27FC236}">
                <a16:creationId xmlns:a16="http://schemas.microsoft.com/office/drawing/2014/main" id="{13E05980-A067-4811-B1DB-5FA6E1816688}"/>
              </a:ext>
            </a:extLst>
          </p:cNvPr>
          <p:cNvSpPr>
            <a:spLocks noGrp="1"/>
          </p:cNvSpPr>
          <p:nvPr>
            <p:ph idx="1"/>
          </p:nvPr>
        </p:nvSpPr>
        <p:spPr/>
        <p:txBody>
          <a:bodyPr>
            <a:normAutofit/>
          </a:bodyPr>
          <a:lstStyle/>
          <a:p>
            <a:pPr marL="0" indent="0">
              <a:buNone/>
            </a:pPr>
            <a:r>
              <a:rPr lang="en-GB" dirty="0"/>
              <a:t>Q1. You need to create a password for a website. What should you use?</a:t>
            </a:r>
          </a:p>
        </p:txBody>
      </p:sp>
      <p:sp>
        <p:nvSpPr>
          <p:cNvPr id="4" name="Answer 1">
            <a:extLst>
              <a:ext uri="{FF2B5EF4-FFF2-40B4-BE49-F238E27FC236}">
                <a16:creationId xmlns:a16="http://schemas.microsoft.com/office/drawing/2014/main" id="{45631C2A-B83A-49AD-A3DE-CB51FBED61CC}"/>
              </a:ext>
            </a:extLst>
          </p:cNvPr>
          <p:cNvSpPr txBox="1"/>
          <p:nvPr/>
        </p:nvSpPr>
        <p:spPr>
          <a:xfrm>
            <a:off x="6096000"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b. Part of your name and a number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(e.g. jack123)</a:t>
            </a:r>
          </a:p>
        </p:txBody>
      </p:sp>
      <p:sp>
        <p:nvSpPr>
          <p:cNvPr id="5" name="Answer 2">
            <a:extLst>
              <a:ext uri="{FF2B5EF4-FFF2-40B4-BE49-F238E27FC236}">
                <a16:creationId xmlns:a16="http://schemas.microsoft.com/office/drawing/2014/main" id="{B49936DD-676F-4A84-AE83-5CB362F22981}"/>
              </a:ext>
            </a:extLst>
          </p:cNvPr>
          <p:cNvSpPr txBox="1"/>
          <p:nvPr/>
        </p:nvSpPr>
        <p:spPr>
          <a:xfrm>
            <a:off x="6096000" y="3501008"/>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d. A nickname that your friends call you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(e.g. </a:t>
            </a:r>
            <a:r>
              <a:rPr lang="en-GB" sz="2000" b="1" dirty="0" err="1">
                <a:latin typeface="Arial" panose="020B0604020202020204" pitchFamily="34" charset="0"/>
                <a:cs typeface="Arial" panose="020B0604020202020204" pitchFamily="34" charset="0"/>
              </a:rPr>
              <a:t>jumpingjacks</a:t>
            </a:r>
            <a:r>
              <a:rPr lang="en-GB" sz="2000" b="1" dirty="0">
                <a:latin typeface="Arial" panose="020B0604020202020204" pitchFamily="34" charset="0"/>
                <a:cs typeface="Arial" panose="020B0604020202020204" pitchFamily="34" charset="0"/>
              </a:rPr>
              <a:t>)</a:t>
            </a:r>
          </a:p>
        </p:txBody>
      </p:sp>
      <p:sp>
        <p:nvSpPr>
          <p:cNvPr id="6" name="Answer 3">
            <a:extLst>
              <a:ext uri="{FF2B5EF4-FFF2-40B4-BE49-F238E27FC236}">
                <a16:creationId xmlns:a16="http://schemas.microsoft.com/office/drawing/2014/main" id="{43AC3207-338D-44BC-A73F-9369CBB2C954}"/>
              </a:ext>
            </a:extLst>
          </p:cNvPr>
          <p:cNvSpPr txBox="1"/>
          <p:nvPr/>
        </p:nvSpPr>
        <p:spPr>
          <a:xfrm>
            <a:off x="405504" y="3501008"/>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c. A word, number and punctuation combination (e.g. 1cecr3am!)</a:t>
            </a:r>
          </a:p>
        </p:txBody>
      </p:sp>
      <p:sp>
        <p:nvSpPr>
          <p:cNvPr id="7" name="Correct">
            <a:extLst>
              <a:ext uri="{FF2B5EF4-FFF2-40B4-BE49-F238E27FC236}">
                <a16:creationId xmlns:a16="http://schemas.microsoft.com/office/drawing/2014/main" id="{EDE5E889-68C8-4A89-B48C-445FF0FF9C95}"/>
              </a:ext>
            </a:extLst>
          </p:cNvPr>
          <p:cNvSpPr txBox="1"/>
          <p:nvPr/>
        </p:nvSpPr>
        <p:spPr>
          <a:xfrm>
            <a:off x="9760499" y="2432898"/>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8" name="Try again 1">
            <a:extLst>
              <a:ext uri="{FF2B5EF4-FFF2-40B4-BE49-F238E27FC236}">
                <a16:creationId xmlns:a16="http://schemas.microsoft.com/office/drawing/2014/main" id="{0F3AD6C0-951C-434D-9E8D-D8009793E552}"/>
              </a:ext>
            </a:extLst>
          </p:cNvPr>
          <p:cNvSpPr txBox="1"/>
          <p:nvPr/>
        </p:nvSpPr>
        <p:spPr>
          <a:xfrm>
            <a:off x="9763407" y="384127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9" name="Try again 2">
            <a:extLst>
              <a:ext uri="{FF2B5EF4-FFF2-40B4-BE49-F238E27FC236}">
                <a16:creationId xmlns:a16="http://schemas.microsoft.com/office/drawing/2014/main" id="{6AF73981-FAA7-41E4-AD1E-C954EBF7E44D}"/>
              </a:ext>
            </a:extLst>
          </p:cNvPr>
          <p:cNvSpPr txBox="1"/>
          <p:nvPr/>
        </p:nvSpPr>
        <p:spPr>
          <a:xfrm>
            <a:off x="4074603" y="384127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rgbClr val="00A7A7"/>
                </a:solidFill>
                <a:latin typeface="Arial" panose="020B0604020202020204" pitchFamily="34" charset="0"/>
                <a:cs typeface="Arial" panose="020B0604020202020204" pitchFamily="34" charset="0"/>
              </a:rPr>
              <a:t>Correct </a:t>
            </a:r>
            <a:r>
              <a:rPr lang="en-GB" sz="2000" b="1" dirty="0">
                <a:solidFill>
                  <a:srgbClr val="00A7A7"/>
                </a:solidFill>
                <a:latin typeface="Arial" panose="020B0604020202020204" pitchFamily="34" charset="0"/>
                <a:cs typeface="Arial" panose="020B0604020202020204" pitchFamily="34" charset="0"/>
                <a:sym typeface="Wingdings" panose="05000000000000000000" pitchFamily="2" charset="2"/>
              </a:rPr>
              <a:t></a:t>
            </a:r>
            <a:endParaRPr lang="en-GB" sz="2000" b="1" dirty="0">
              <a:solidFill>
                <a:srgbClr val="00A7A7"/>
              </a:solidFill>
              <a:latin typeface="Arial" panose="020B0604020202020204" pitchFamily="34" charset="0"/>
              <a:cs typeface="Arial" panose="020B0604020202020204" pitchFamily="34" charset="0"/>
            </a:endParaRPr>
          </a:p>
        </p:txBody>
      </p:sp>
      <p:sp>
        <p:nvSpPr>
          <p:cNvPr id="10" name="Answer 3">
            <a:extLst>
              <a:ext uri="{FF2B5EF4-FFF2-40B4-BE49-F238E27FC236}">
                <a16:creationId xmlns:a16="http://schemas.microsoft.com/office/drawing/2014/main" id="{CDA3464C-EB10-4454-B3FE-214E6BC7711E}"/>
              </a:ext>
            </a:extLst>
          </p:cNvPr>
          <p:cNvSpPr txBox="1"/>
          <p:nvPr/>
        </p:nvSpPr>
        <p:spPr>
          <a:xfrm>
            <a:off x="410103"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a. Your full name </a:t>
            </a:r>
          </a:p>
          <a:p>
            <a:r>
              <a:rPr lang="en-GB" sz="2000" b="1" dirty="0">
                <a:latin typeface="Arial" panose="020B0604020202020204" pitchFamily="34" charset="0"/>
                <a:cs typeface="Arial" panose="020B0604020202020204" pitchFamily="34" charset="0"/>
              </a:rPr>
              <a:t>(e.g. </a:t>
            </a:r>
            <a:r>
              <a:rPr lang="en-GB" sz="2000" b="1" dirty="0" err="1">
                <a:latin typeface="Arial" panose="020B0604020202020204" pitchFamily="34" charset="0"/>
                <a:cs typeface="Arial" panose="020B0604020202020204" pitchFamily="34" charset="0"/>
              </a:rPr>
              <a:t>jacksmith</a:t>
            </a:r>
            <a:r>
              <a:rPr lang="en-GB" sz="2000" b="1" dirty="0">
                <a:latin typeface="Arial" panose="020B0604020202020204" pitchFamily="34" charset="0"/>
                <a:cs typeface="Arial" panose="020B0604020202020204" pitchFamily="34" charset="0"/>
              </a:rPr>
              <a:t>)</a:t>
            </a:r>
          </a:p>
        </p:txBody>
      </p:sp>
      <p:sp>
        <p:nvSpPr>
          <p:cNvPr id="11" name="Try again 2">
            <a:extLst>
              <a:ext uri="{FF2B5EF4-FFF2-40B4-BE49-F238E27FC236}">
                <a16:creationId xmlns:a16="http://schemas.microsoft.com/office/drawing/2014/main" id="{ECF9E191-B150-489E-BE38-829DF9D00830}"/>
              </a:ext>
            </a:extLst>
          </p:cNvPr>
          <p:cNvSpPr txBox="1"/>
          <p:nvPr/>
        </p:nvSpPr>
        <p:spPr>
          <a:xfrm>
            <a:off x="4074603" y="242867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491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4" grpId="0" animBg="1"/>
      <p:bldP spid="5" grpId="0" animBg="1"/>
      <p:bldP spid="6" grpId="0" animBg="1"/>
      <p:bldP spid="7" grpId="0"/>
      <p:bldP spid="8" grpId="0"/>
      <p:bldP spid="9" grpId="0"/>
      <p:bldP spid="10"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CAF7-786A-4A37-8454-D6977EA3C408}"/>
              </a:ext>
            </a:extLst>
          </p:cNvPr>
          <p:cNvSpPr>
            <a:spLocks noGrp="1"/>
          </p:cNvSpPr>
          <p:nvPr>
            <p:ph type="title"/>
          </p:nvPr>
        </p:nvSpPr>
        <p:spPr/>
        <p:txBody>
          <a:bodyPr/>
          <a:lstStyle/>
          <a:p>
            <a:r>
              <a:rPr lang="en-GB" dirty="0"/>
              <a:t>Quiz 1</a:t>
            </a:r>
          </a:p>
        </p:txBody>
      </p:sp>
      <p:sp>
        <p:nvSpPr>
          <p:cNvPr id="3" name="Content Placeholder 2">
            <a:extLst>
              <a:ext uri="{FF2B5EF4-FFF2-40B4-BE49-F238E27FC236}">
                <a16:creationId xmlns:a16="http://schemas.microsoft.com/office/drawing/2014/main" id="{75531CB3-FF46-4A3A-98FD-2195EB73AF96}"/>
              </a:ext>
            </a:extLst>
          </p:cNvPr>
          <p:cNvSpPr>
            <a:spLocks noGrp="1"/>
          </p:cNvSpPr>
          <p:nvPr>
            <p:ph idx="1"/>
          </p:nvPr>
        </p:nvSpPr>
        <p:spPr/>
        <p:txBody>
          <a:bodyPr>
            <a:normAutofit/>
          </a:bodyPr>
          <a:lstStyle/>
          <a:p>
            <a:pPr marL="0" indent="0">
              <a:buNone/>
            </a:pPr>
            <a:r>
              <a:rPr lang="en-GB" dirty="0"/>
              <a:t>Q2. </a:t>
            </a:r>
            <a:r>
              <a:rPr lang="en-GB" sz="2000" dirty="0"/>
              <a:t>If you post something on the internet, who may be able to see it? </a:t>
            </a:r>
          </a:p>
        </p:txBody>
      </p:sp>
      <p:sp>
        <p:nvSpPr>
          <p:cNvPr id="4" name="Answer 1">
            <a:extLst>
              <a:ext uri="{FF2B5EF4-FFF2-40B4-BE49-F238E27FC236}">
                <a16:creationId xmlns:a16="http://schemas.microsoft.com/office/drawing/2014/main" id="{F548AD1D-458A-48CA-B587-19F868D2B133}"/>
              </a:ext>
            </a:extLst>
          </p:cNvPr>
          <p:cNvSpPr txBox="1"/>
          <p:nvPr/>
        </p:nvSpPr>
        <p:spPr>
          <a:xfrm>
            <a:off x="6096000"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b. Just yourself</a:t>
            </a:r>
          </a:p>
        </p:txBody>
      </p:sp>
      <p:sp>
        <p:nvSpPr>
          <p:cNvPr id="5" name="Answer 2">
            <a:extLst>
              <a:ext uri="{FF2B5EF4-FFF2-40B4-BE49-F238E27FC236}">
                <a16:creationId xmlns:a16="http://schemas.microsoft.com/office/drawing/2014/main" id="{65656ED2-56F2-4A1B-9A1B-9BA96F93BD39}"/>
              </a:ext>
            </a:extLst>
          </p:cNvPr>
          <p:cNvSpPr txBox="1"/>
          <p:nvPr/>
        </p:nvSpPr>
        <p:spPr>
          <a:xfrm>
            <a:off x="6096000" y="3501008"/>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d. Only your family</a:t>
            </a:r>
          </a:p>
        </p:txBody>
      </p:sp>
      <p:sp>
        <p:nvSpPr>
          <p:cNvPr id="6" name="Answer 3">
            <a:extLst>
              <a:ext uri="{FF2B5EF4-FFF2-40B4-BE49-F238E27FC236}">
                <a16:creationId xmlns:a16="http://schemas.microsoft.com/office/drawing/2014/main" id="{37124F95-0DBD-4C6D-B782-0628BF4C6BC7}"/>
              </a:ext>
            </a:extLst>
          </p:cNvPr>
          <p:cNvSpPr txBox="1"/>
          <p:nvPr/>
        </p:nvSpPr>
        <p:spPr>
          <a:xfrm>
            <a:off x="405504" y="3501008"/>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c. Anyone</a:t>
            </a:r>
          </a:p>
        </p:txBody>
      </p:sp>
      <p:sp>
        <p:nvSpPr>
          <p:cNvPr id="7" name="Correct">
            <a:extLst>
              <a:ext uri="{FF2B5EF4-FFF2-40B4-BE49-F238E27FC236}">
                <a16:creationId xmlns:a16="http://schemas.microsoft.com/office/drawing/2014/main" id="{21FB9069-D96E-4031-9AB8-6D05E3B31CE3}"/>
              </a:ext>
            </a:extLst>
          </p:cNvPr>
          <p:cNvSpPr txBox="1"/>
          <p:nvPr/>
        </p:nvSpPr>
        <p:spPr>
          <a:xfrm>
            <a:off x="9760499" y="2432898"/>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8" name="Try again 1">
            <a:extLst>
              <a:ext uri="{FF2B5EF4-FFF2-40B4-BE49-F238E27FC236}">
                <a16:creationId xmlns:a16="http://schemas.microsoft.com/office/drawing/2014/main" id="{DE453162-3978-4891-9E7A-012026B12A4A}"/>
              </a:ext>
            </a:extLst>
          </p:cNvPr>
          <p:cNvSpPr txBox="1"/>
          <p:nvPr/>
        </p:nvSpPr>
        <p:spPr>
          <a:xfrm>
            <a:off x="9763407" y="384127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9" name="Try again 2">
            <a:extLst>
              <a:ext uri="{FF2B5EF4-FFF2-40B4-BE49-F238E27FC236}">
                <a16:creationId xmlns:a16="http://schemas.microsoft.com/office/drawing/2014/main" id="{7427C519-F3C7-4515-A822-C571DEA2AAE5}"/>
              </a:ext>
            </a:extLst>
          </p:cNvPr>
          <p:cNvSpPr txBox="1"/>
          <p:nvPr/>
        </p:nvSpPr>
        <p:spPr>
          <a:xfrm>
            <a:off x="4074603" y="384127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rgbClr val="00A7A7"/>
                </a:solidFill>
                <a:latin typeface="Arial" panose="020B0604020202020204" pitchFamily="34" charset="0"/>
                <a:cs typeface="Arial" panose="020B0604020202020204" pitchFamily="34" charset="0"/>
              </a:rPr>
              <a:t>Correct </a:t>
            </a:r>
            <a:r>
              <a:rPr lang="en-GB" sz="2000" b="1" dirty="0">
                <a:solidFill>
                  <a:srgbClr val="00A7A7"/>
                </a:solidFill>
                <a:latin typeface="Arial" panose="020B0604020202020204" pitchFamily="34" charset="0"/>
                <a:cs typeface="Arial" panose="020B0604020202020204" pitchFamily="34" charset="0"/>
                <a:sym typeface="Wingdings" panose="05000000000000000000" pitchFamily="2" charset="2"/>
              </a:rPr>
              <a:t></a:t>
            </a:r>
            <a:endParaRPr lang="en-GB" sz="2000" b="1" dirty="0">
              <a:solidFill>
                <a:srgbClr val="00A7A7"/>
              </a:solidFill>
              <a:latin typeface="Arial" panose="020B0604020202020204" pitchFamily="34" charset="0"/>
              <a:cs typeface="Arial" panose="020B0604020202020204" pitchFamily="34" charset="0"/>
            </a:endParaRPr>
          </a:p>
        </p:txBody>
      </p:sp>
      <p:sp>
        <p:nvSpPr>
          <p:cNvPr id="10" name="Answer 3">
            <a:extLst>
              <a:ext uri="{FF2B5EF4-FFF2-40B4-BE49-F238E27FC236}">
                <a16:creationId xmlns:a16="http://schemas.microsoft.com/office/drawing/2014/main" id="{37C675A7-74DF-4A6F-92EE-C3952587FCE9}"/>
              </a:ext>
            </a:extLst>
          </p:cNvPr>
          <p:cNvSpPr txBox="1"/>
          <p:nvPr/>
        </p:nvSpPr>
        <p:spPr>
          <a:xfrm>
            <a:off x="410103"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a. Only your friends</a:t>
            </a:r>
          </a:p>
        </p:txBody>
      </p:sp>
      <p:sp>
        <p:nvSpPr>
          <p:cNvPr id="11" name="Try again 2">
            <a:extLst>
              <a:ext uri="{FF2B5EF4-FFF2-40B4-BE49-F238E27FC236}">
                <a16:creationId xmlns:a16="http://schemas.microsoft.com/office/drawing/2014/main" id="{49726E6C-6371-4DAA-82C2-2CED80C9B252}"/>
              </a:ext>
            </a:extLst>
          </p:cNvPr>
          <p:cNvSpPr txBox="1"/>
          <p:nvPr/>
        </p:nvSpPr>
        <p:spPr>
          <a:xfrm>
            <a:off x="4074603" y="242867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301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4" grpId="0" animBg="1"/>
      <p:bldP spid="5" grpId="0" animBg="1"/>
      <p:bldP spid="6" grpId="0" animBg="1"/>
      <p:bldP spid="7" grpId="0"/>
      <p:bldP spid="8" grpId="0"/>
      <p:bldP spid="9" grpId="0"/>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3A14-D2AB-4841-B95C-6BF484D66EED}"/>
              </a:ext>
            </a:extLst>
          </p:cNvPr>
          <p:cNvSpPr>
            <a:spLocks noGrp="1"/>
          </p:cNvSpPr>
          <p:nvPr>
            <p:ph type="title"/>
          </p:nvPr>
        </p:nvSpPr>
        <p:spPr/>
        <p:txBody>
          <a:bodyPr/>
          <a:lstStyle/>
          <a:p>
            <a:r>
              <a:rPr lang="en-GB" dirty="0"/>
              <a:t>Quiz 1</a:t>
            </a:r>
          </a:p>
        </p:txBody>
      </p:sp>
      <p:sp>
        <p:nvSpPr>
          <p:cNvPr id="3" name="Content Placeholder 2">
            <a:extLst>
              <a:ext uri="{FF2B5EF4-FFF2-40B4-BE49-F238E27FC236}">
                <a16:creationId xmlns:a16="http://schemas.microsoft.com/office/drawing/2014/main" id="{DB27940D-56A5-4ED0-95C8-EC829269BDFB}"/>
              </a:ext>
            </a:extLst>
          </p:cNvPr>
          <p:cNvSpPr>
            <a:spLocks noGrp="1"/>
          </p:cNvSpPr>
          <p:nvPr>
            <p:ph idx="1"/>
          </p:nvPr>
        </p:nvSpPr>
        <p:spPr/>
        <p:txBody>
          <a:bodyPr>
            <a:normAutofit/>
          </a:bodyPr>
          <a:lstStyle/>
          <a:p>
            <a:pPr marL="0" indent="0">
              <a:buNone/>
            </a:pPr>
            <a:r>
              <a:rPr lang="en-GB" sz="2000" dirty="0"/>
              <a:t>Q3. Who can you share your passwords with? </a:t>
            </a:r>
          </a:p>
        </p:txBody>
      </p:sp>
      <p:sp>
        <p:nvSpPr>
          <p:cNvPr id="4" name="Answer 1">
            <a:extLst>
              <a:ext uri="{FF2B5EF4-FFF2-40B4-BE49-F238E27FC236}">
                <a16:creationId xmlns:a16="http://schemas.microsoft.com/office/drawing/2014/main" id="{6B067650-92C3-4FE7-8BA1-FAC2DCA335B7}"/>
              </a:ext>
            </a:extLst>
          </p:cNvPr>
          <p:cNvSpPr txBox="1"/>
          <p:nvPr/>
        </p:nvSpPr>
        <p:spPr>
          <a:xfrm>
            <a:off x="410103"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a. Your friends</a:t>
            </a:r>
          </a:p>
        </p:txBody>
      </p:sp>
      <p:sp>
        <p:nvSpPr>
          <p:cNvPr id="5" name="Answer 2">
            <a:extLst>
              <a:ext uri="{FF2B5EF4-FFF2-40B4-BE49-F238E27FC236}">
                <a16:creationId xmlns:a16="http://schemas.microsoft.com/office/drawing/2014/main" id="{D70FF035-FD3E-4B57-AC90-0E1ACE243CA0}"/>
              </a:ext>
            </a:extLst>
          </p:cNvPr>
          <p:cNvSpPr txBox="1"/>
          <p:nvPr/>
        </p:nvSpPr>
        <p:spPr>
          <a:xfrm>
            <a:off x="410103" y="3498298"/>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c. Your family</a:t>
            </a:r>
          </a:p>
        </p:txBody>
      </p:sp>
      <p:sp>
        <p:nvSpPr>
          <p:cNvPr id="6" name="Correct">
            <a:extLst>
              <a:ext uri="{FF2B5EF4-FFF2-40B4-BE49-F238E27FC236}">
                <a16:creationId xmlns:a16="http://schemas.microsoft.com/office/drawing/2014/main" id="{1CEB5B98-DF13-48A3-B86A-1E48F5F241C9}"/>
              </a:ext>
            </a:extLst>
          </p:cNvPr>
          <p:cNvSpPr txBox="1"/>
          <p:nvPr/>
        </p:nvSpPr>
        <p:spPr>
          <a:xfrm>
            <a:off x="4074602" y="2432898"/>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7" name="Try again 1">
            <a:extLst>
              <a:ext uri="{FF2B5EF4-FFF2-40B4-BE49-F238E27FC236}">
                <a16:creationId xmlns:a16="http://schemas.microsoft.com/office/drawing/2014/main" id="{5DA72BC3-B73E-48F2-B590-6F8EC31FA401}"/>
              </a:ext>
            </a:extLst>
          </p:cNvPr>
          <p:cNvSpPr txBox="1"/>
          <p:nvPr/>
        </p:nvSpPr>
        <p:spPr>
          <a:xfrm>
            <a:off x="4077510" y="383856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8" name="Answer 3">
            <a:extLst>
              <a:ext uri="{FF2B5EF4-FFF2-40B4-BE49-F238E27FC236}">
                <a16:creationId xmlns:a16="http://schemas.microsoft.com/office/drawing/2014/main" id="{F11288ED-B192-4E9C-AB95-8CFFF98B0056}"/>
              </a:ext>
            </a:extLst>
          </p:cNvPr>
          <p:cNvSpPr txBox="1"/>
          <p:nvPr/>
        </p:nvSpPr>
        <p:spPr>
          <a:xfrm>
            <a:off x="6096000" y="3501064"/>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d. Your teacher</a:t>
            </a:r>
          </a:p>
        </p:txBody>
      </p:sp>
      <p:sp>
        <p:nvSpPr>
          <p:cNvPr id="9" name="Try again 2">
            <a:extLst>
              <a:ext uri="{FF2B5EF4-FFF2-40B4-BE49-F238E27FC236}">
                <a16:creationId xmlns:a16="http://schemas.microsoft.com/office/drawing/2014/main" id="{67AA67F8-9908-40AB-B42D-87E4AF94A24C}"/>
              </a:ext>
            </a:extLst>
          </p:cNvPr>
          <p:cNvSpPr txBox="1"/>
          <p:nvPr/>
        </p:nvSpPr>
        <p:spPr>
          <a:xfrm>
            <a:off x="9760500" y="3819774"/>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10" name="Answer 3">
            <a:extLst>
              <a:ext uri="{FF2B5EF4-FFF2-40B4-BE49-F238E27FC236}">
                <a16:creationId xmlns:a16="http://schemas.microsoft.com/office/drawing/2014/main" id="{6C0C1F30-A9BB-4E96-B5CE-0B9360D73F99}"/>
              </a:ext>
            </a:extLst>
          </p:cNvPr>
          <p:cNvSpPr txBox="1"/>
          <p:nvPr/>
        </p:nvSpPr>
        <p:spPr>
          <a:xfrm>
            <a:off x="6096000"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b. Nobody – you should keep them to yourself</a:t>
            </a:r>
          </a:p>
        </p:txBody>
      </p:sp>
      <p:sp>
        <p:nvSpPr>
          <p:cNvPr id="11" name="Try again 2">
            <a:extLst>
              <a:ext uri="{FF2B5EF4-FFF2-40B4-BE49-F238E27FC236}">
                <a16:creationId xmlns:a16="http://schemas.microsoft.com/office/drawing/2014/main" id="{9C7828A5-7BC0-44BF-970A-476D72B5DD3F}"/>
              </a:ext>
            </a:extLst>
          </p:cNvPr>
          <p:cNvSpPr txBox="1"/>
          <p:nvPr/>
        </p:nvSpPr>
        <p:spPr>
          <a:xfrm>
            <a:off x="9765099" y="2450224"/>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rgbClr val="00A7A7"/>
                </a:solidFill>
                <a:latin typeface="Arial" panose="020B0604020202020204" pitchFamily="34" charset="0"/>
                <a:cs typeface="Arial" panose="020B0604020202020204" pitchFamily="34" charset="0"/>
              </a:rPr>
              <a:t>Correct </a:t>
            </a:r>
            <a:r>
              <a:rPr lang="en-GB" sz="2000" b="1" dirty="0">
                <a:solidFill>
                  <a:srgbClr val="00A7A7"/>
                </a:solidFill>
                <a:latin typeface="Arial" panose="020B0604020202020204" pitchFamily="34" charset="0"/>
                <a:cs typeface="Arial" panose="020B0604020202020204" pitchFamily="34" charset="0"/>
                <a:sym typeface="Wingdings" panose="05000000000000000000" pitchFamily="2" charset="2"/>
              </a:rPr>
              <a:t></a:t>
            </a:r>
            <a:endParaRPr lang="en-GB" sz="2000" b="1" dirty="0">
              <a:solidFill>
                <a:srgbClr val="00A7A7"/>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643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4" grpId="0" animBg="1"/>
      <p:bldP spid="5" grpId="0" animBg="1"/>
      <p:bldP spid="6" grpId="0"/>
      <p:bldP spid="7" grpId="0"/>
      <p:bldP spid="8" grpId="0" animBg="1"/>
      <p:bldP spid="9" grpId="0"/>
      <p:bldP spid="10" grpId="0" animBg="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02FF-EECE-4562-B585-5A0EC5E908B3}"/>
              </a:ext>
            </a:extLst>
          </p:cNvPr>
          <p:cNvSpPr>
            <a:spLocks noGrp="1"/>
          </p:cNvSpPr>
          <p:nvPr>
            <p:ph type="title"/>
          </p:nvPr>
        </p:nvSpPr>
        <p:spPr/>
        <p:txBody>
          <a:bodyPr/>
          <a:lstStyle/>
          <a:p>
            <a:r>
              <a:rPr lang="en-GB" dirty="0"/>
              <a:t>Quiz 1</a:t>
            </a:r>
          </a:p>
        </p:txBody>
      </p:sp>
      <p:sp>
        <p:nvSpPr>
          <p:cNvPr id="3" name="Content Placeholder 2">
            <a:extLst>
              <a:ext uri="{FF2B5EF4-FFF2-40B4-BE49-F238E27FC236}">
                <a16:creationId xmlns:a16="http://schemas.microsoft.com/office/drawing/2014/main" id="{594D3537-D801-437B-B8B3-1AF29C696F35}"/>
              </a:ext>
            </a:extLst>
          </p:cNvPr>
          <p:cNvSpPr>
            <a:spLocks noGrp="1"/>
          </p:cNvSpPr>
          <p:nvPr>
            <p:ph idx="1"/>
          </p:nvPr>
        </p:nvSpPr>
        <p:spPr/>
        <p:txBody>
          <a:bodyPr>
            <a:normAutofit/>
          </a:bodyPr>
          <a:lstStyle/>
          <a:p>
            <a:pPr marL="0" indent="0">
              <a:buNone/>
            </a:pPr>
            <a:r>
              <a:rPr lang="en-GB" sz="2000" dirty="0"/>
              <a:t>Q4. You’ve gone on a gaming website and it asks you to download a link before you play. What should you do? </a:t>
            </a:r>
          </a:p>
        </p:txBody>
      </p:sp>
      <p:sp>
        <p:nvSpPr>
          <p:cNvPr id="4" name="Answer 1">
            <a:extLst>
              <a:ext uri="{FF2B5EF4-FFF2-40B4-BE49-F238E27FC236}">
                <a16:creationId xmlns:a16="http://schemas.microsoft.com/office/drawing/2014/main" id="{35EAA140-01D1-4521-AF23-F86F3DAEC559}"/>
              </a:ext>
            </a:extLst>
          </p:cNvPr>
          <p:cNvSpPr txBox="1"/>
          <p:nvPr/>
        </p:nvSpPr>
        <p:spPr>
          <a:xfrm>
            <a:off x="6096000"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b. Download it anyway</a:t>
            </a:r>
          </a:p>
        </p:txBody>
      </p:sp>
      <p:sp>
        <p:nvSpPr>
          <p:cNvPr id="5" name="Answer 2">
            <a:extLst>
              <a:ext uri="{FF2B5EF4-FFF2-40B4-BE49-F238E27FC236}">
                <a16:creationId xmlns:a16="http://schemas.microsoft.com/office/drawing/2014/main" id="{81F6FF1D-1730-47D1-A567-DEBF0081E985}"/>
              </a:ext>
            </a:extLst>
          </p:cNvPr>
          <p:cNvSpPr txBox="1"/>
          <p:nvPr/>
        </p:nvSpPr>
        <p:spPr>
          <a:xfrm>
            <a:off x="410103" y="3498298"/>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c. Don’t download it – it must be illegal</a:t>
            </a:r>
          </a:p>
        </p:txBody>
      </p:sp>
      <p:sp>
        <p:nvSpPr>
          <p:cNvPr id="6" name="Correct">
            <a:extLst>
              <a:ext uri="{FF2B5EF4-FFF2-40B4-BE49-F238E27FC236}">
                <a16:creationId xmlns:a16="http://schemas.microsoft.com/office/drawing/2014/main" id="{98486150-CCDE-4062-B0F0-953F302004B4}"/>
              </a:ext>
            </a:extLst>
          </p:cNvPr>
          <p:cNvSpPr txBox="1"/>
          <p:nvPr/>
        </p:nvSpPr>
        <p:spPr>
          <a:xfrm>
            <a:off x="9760499" y="2432898"/>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7" name="Try again 1">
            <a:extLst>
              <a:ext uri="{FF2B5EF4-FFF2-40B4-BE49-F238E27FC236}">
                <a16:creationId xmlns:a16="http://schemas.microsoft.com/office/drawing/2014/main" id="{A76EAFF9-33BA-4416-A8FD-1F5D5CF43D58}"/>
              </a:ext>
            </a:extLst>
          </p:cNvPr>
          <p:cNvSpPr txBox="1"/>
          <p:nvPr/>
        </p:nvSpPr>
        <p:spPr>
          <a:xfrm>
            <a:off x="4077510" y="3838561"/>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8" name="Answer 3">
            <a:extLst>
              <a:ext uri="{FF2B5EF4-FFF2-40B4-BE49-F238E27FC236}">
                <a16:creationId xmlns:a16="http://schemas.microsoft.com/office/drawing/2014/main" id="{1C2B3DE5-C624-420C-86B8-26D7710B375B}"/>
              </a:ext>
            </a:extLst>
          </p:cNvPr>
          <p:cNvSpPr txBox="1"/>
          <p:nvPr/>
        </p:nvSpPr>
        <p:spPr>
          <a:xfrm>
            <a:off x="6096000" y="3501064"/>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d. Ask your friends what to do</a:t>
            </a:r>
          </a:p>
        </p:txBody>
      </p:sp>
      <p:sp>
        <p:nvSpPr>
          <p:cNvPr id="9" name="Try again 2">
            <a:extLst>
              <a:ext uri="{FF2B5EF4-FFF2-40B4-BE49-F238E27FC236}">
                <a16:creationId xmlns:a16="http://schemas.microsoft.com/office/drawing/2014/main" id="{6D9FEDA7-6834-4A19-B86F-96AC38175CB8}"/>
              </a:ext>
            </a:extLst>
          </p:cNvPr>
          <p:cNvSpPr txBox="1"/>
          <p:nvPr/>
        </p:nvSpPr>
        <p:spPr>
          <a:xfrm>
            <a:off x="9760500" y="3819774"/>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solidFill>
                <a:latin typeface="Arial" panose="020B0604020202020204" pitchFamily="34" charset="0"/>
                <a:cs typeface="Arial" panose="020B0604020202020204" pitchFamily="34" charset="0"/>
              </a:rPr>
              <a:t>Try again</a:t>
            </a:r>
            <a:endParaRPr lang="en-GB" b="1" dirty="0">
              <a:solidFill>
                <a:schemeClr val="tx1"/>
              </a:solidFill>
              <a:latin typeface="Arial" panose="020B0604020202020204" pitchFamily="34" charset="0"/>
              <a:cs typeface="Arial" panose="020B0604020202020204" pitchFamily="34" charset="0"/>
            </a:endParaRPr>
          </a:p>
        </p:txBody>
      </p:sp>
      <p:sp>
        <p:nvSpPr>
          <p:cNvPr id="10" name="Answer 3">
            <a:extLst>
              <a:ext uri="{FF2B5EF4-FFF2-40B4-BE49-F238E27FC236}">
                <a16:creationId xmlns:a16="http://schemas.microsoft.com/office/drawing/2014/main" id="{632F69C7-BFEC-426B-B09E-3F2A0BDA9E48}"/>
              </a:ext>
            </a:extLst>
          </p:cNvPr>
          <p:cNvSpPr txBox="1"/>
          <p:nvPr/>
        </p:nvSpPr>
        <p:spPr>
          <a:xfrm>
            <a:off x="410103" y="2109961"/>
            <a:ext cx="3528000" cy="1123200"/>
          </a:xfrm>
          <a:prstGeom prst="roundRect">
            <a:avLst/>
          </a:prstGeom>
          <a:solidFill>
            <a:srgbClr val="00A7A7"/>
          </a:solidFill>
          <a:ln>
            <a:no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GB" sz="2000" b="1" dirty="0">
                <a:latin typeface="Arial" panose="020B0604020202020204" pitchFamily="34" charset="0"/>
                <a:cs typeface="Arial" panose="020B0604020202020204" pitchFamily="34" charset="0"/>
              </a:rPr>
              <a:t>a. Check the link to see if its safe</a:t>
            </a:r>
          </a:p>
        </p:txBody>
      </p:sp>
      <p:sp>
        <p:nvSpPr>
          <p:cNvPr id="11" name="Try again 2">
            <a:extLst>
              <a:ext uri="{FF2B5EF4-FFF2-40B4-BE49-F238E27FC236}">
                <a16:creationId xmlns:a16="http://schemas.microsoft.com/office/drawing/2014/main" id="{9AF1FC39-D8C9-4B7B-9837-539DE0C042FB}"/>
              </a:ext>
            </a:extLst>
          </p:cNvPr>
          <p:cNvSpPr txBox="1"/>
          <p:nvPr/>
        </p:nvSpPr>
        <p:spPr>
          <a:xfrm>
            <a:off x="4079202" y="2450224"/>
            <a:ext cx="2602636" cy="442674"/>
          </a:xfrm>
          <a:prstGeom prst="round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rgbClr val="00A7A7"/>
                </a:solidFill>
                <a:latin typeface="Arial" panose="020B0604020202020204" pitchFamily="34" charset="0"/>
                <a:cs typeface="Arial" panose="020B0604020202020204" pitchFamily="34" charset="0"/>
              </a:rPr>
              <a:t>Correct </a:t>
            </a:r>
            <a:r>
              <a:rPr lang="en-GB" sz="2000" b="1" dirty="0">
                <a:solidFill>
                  <a:srgbClr val="00A7A7"/>
                </a:solidFill>
                <a:latin typeface="Arial" panose="020B0604020202020204" pitchFamily="34" charset="0"/>
                <a:cs typeface="Arial" panose="020B0604020202020204" pitchFamily="34" charset="0"/>
                <a:sym typeface="Wingdings" panose="05000000000000000000" pitchFamily="2" charset="2"/>
              </a:rPr>
              <a:t></a:t>
            </a:r>
            <a:endParaRPr lang="en-GB" sz="2000" b="1" dirty="0">
              <a:solidFill>
                <a:srgbClr val="00A7A7"/>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11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4" grpId="0" animBg="1"/>
      <p:bldP spid="5" grpId="0" animBg="1"/>
      <p:bldP spid="6" grpId="0"/>
      <p:bldP spid="7" grpId="0"/>
      <p:bldP spid="8" grpId="0" animBg="1"/>
      <p:bldP spid="9" grpId="0"/>
      <p:bldP spid="10"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r>
              <a:rPr lang="en-GB" dirty="0"/>
              <a:t>What are the common technical problems</a:t>
            </a:r>
            <a:br>
              <a:rPr lang="en-GB" dirty="0"/>
            </a:br>
            <a:r>
              <a:rPr lang="en-GB" dirty="0"/>
              <a:t> you may come across in the workplace?</a:t>
            </a:r>
          </a:p>
        </p:txBody>
      </p:sp>
    </p:spTree>
    <p:custDataLst>
      <p:tags r:id="rId1"/>
    </p:custDataLst>
    <p:extLst>
      <p:ext uri="{BB962C8B-B14F-4D97-AF65-F5344CB8AC3E}">
        <p14:creationId xmlns:p14="http://schemas.microsoft.com/office/powerpoint/2010/main" val="4199854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6C08-5A53-4C9F-B18B-DCBFF439BAC5}"/>
              </a:ext>
            </a:extLst>
          </p:cNvPr>
          <p:cNvSpPr>
            <a:spLocks noGrp="1"/>
          </p:cNvSpPr>
          <p:nvPr>
            <p:ph type="title"/>
          </p:nvPr>
        </p:nvSpPr>
        <p:spPr/>
        <p:txBody>
          <a:bodyPr anchor="ctr">
            <a:normAutofit/>
          </a:bodyPr>
          <a:lstStyle/>
          <a:p>
            <a:r>
              <a:rPr lang="en-GB" dirty="0"/>
              <a:t>Common technical problems</a:t>
            </a:r>
          </a:p>
        </p:txBody>
      </p:sp>
      <p:sp>
        <p:nvSpPr>
          <p:cNvPr id="3" name="Content Placeholder 2">
            <a:extLst>
              <a:ext uri="{FF2B5EF4-FFF2-40B4-BE49-F238E27FC236}">
                <a16:creationId xmlns:a16="http://schemas.microsoft.com/office/drawing/2014/main" id="{67F25632-DCA4-4EEA-99E8-D7B90CF2B9CE}"/>
              </a:ext>
            </a:extLst>
          </p:cNvPr>
          <p:cNvSpPr>
            <a:spLocks noGrp="1"/>
          </p:cNvSpPr>
          <p:nvPr>
            <p:ph idx="1"/>
          </p:nvPr>
        </p:nvSpPr>
        <p:spPr/>
        <p:txBody>
          <a:bodyPr>
            <a:normAutofit/>
          </a:bodyPr>
          <a:lstStyle/>
          <a:p>
            <a:r>
              <a:rPr lang="en-GB" dirty="0"/>
              <a:t>Unable to locate a saved document</a:t>
            </a:r>
          </a:p>
          <a:p>
            <a:r>
              <a:rPr lang="en-GB" dirty="0"/>
              <a:t>Unable to log in</a:t>
            </a:r>
          </a:p>
          <a:p>
            <a:r>
              <a:rPr lang="en-GB" dirty="0"/>
              <a:t>Computer is running slow</a:t>
            </a:r>
          </a:p>
          <a:p>
            <a:r>
              <a:rPr lang="en-GB" dirty="0"/>
              <a:t>Unable to print</a:t>
            </a:r>
          </a:p>
          <a:p>
            <a:r>
              <a:rPr lang="en-GB" dirty="0"/>
              <a:t>Internet is really slow</a:t>
            </a:r>
          </a:p>
          <a:p>
            <a:r>
              <a:rPr lang="en-GB" dirty="0"/>
              <a:t>System outage</a:t>
            </a:r>
          </a:p>
          <a:p>
            <a:r>
              <a:rPr lang="en-GB" dirty="0"/>
              <a:t>Deleted some important files</a:t>
            </a:r>
          </a:p>
          <a:p>
            <a:r>
              <a:rPr lang="en-GB" dirty="0"/>
              <a:t>Computer not recognising USB</a:t>
            </a:r>
          </a:p>
          <a:p>
            <a:pPr marL="0" indent="0">
              <a:buNone/>
            </a:pPr>
            <a:endParaRPr lang="en-GB" dirty="0"/>
          </a:p>
        </p:txBody>
      </p:sp>
      <p:pic>
        <p:nvPicPr>
          <p:cNvPr id="5" name="Picture 4" descr="Icon&#10;&#10;Description automatically generated">
            <a:extLst>
              <a:ext uri="{FF2B5EF4-FFF2-40B4-BE49-F238E27FC236}">
                <a16:creationId xmlns:a16="http://schemas.microsoft.com/office/drawing/2014/main" id="{CFBCD5B9-E4E3-4927-8143-FA7EBBC699E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1580643"/>
            <a:ext cx="5486400" cy="3758183"/>
          </a:xfrm>
          <a:prstGeom prst="rect">
            <a:avLst/>
          </a:prstGeom>
          <a:noFill/>
        </p:spPr>
      </p:pic>
    </p:spTree>
    <p:custDataLst>
      <p:tags r:id="rId1"/>
    </p:custDataLst>
    <p:extLst>
      <p:ext uri="{BB962C8B-B14F-4D97-AF65-F5344CB8AC3E}">
        <p14:creationId xmlns:p14="http://schemas.microsoft.com/office/powerpoint/2010/main" val="45431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198A-81A7-4CBE-828C-23B869A4CBEC}"/>
              </a:ext>
            </a:extLst>
          </p:cNvPr>
          <p:cNvSpPr>
            <a:spLocks noGrp="1"/>
          </p:cNvSpPr>
          <p:nvPr>
            <p:ph type="title"/>
          </p:nvPr>
        </p:nvSpPr>
        <p:spPr>
          <a:xfrm>
            <a:off x="0" y="2747962"/>
            <a:ext cx="12192000" cy="1362075"/>
          </a:xfrm>
        </p:spPr>
        <p:txBody>
          <a:bodyPr/>
          <a:lstStyle/>
          <a:p>
            <a:pPr algn="ctr"/>
            <a:br>
              <a:rPr lang="en-GB" dirty="0"/>
            </a:br>
            <a:r>
              <a:rPr lang="en-GB" dirty="0"/>
              <a:t>What should we consider when </a:t>
            </a:r>
            <a:br>
              <a:rPr lang="en-GB" dirty="0"/>
            </a:br>
            <a:r>
              <a:rPr lang="en-GB" dirty="0"/>
              <a:t>searching  for information online?</a:t>
            </a:r>
          </a:p>
        </p:txBody>
      </p:sp>
    </p:spTree>
    <p:custDataLst>
      <p:tags r:id="rId1"/>
    </p:custDataLst>
    <p:extLst>
      <p:ext uri="{BB962C8B-B14F-4D97-AF65-F5344CB8AC3E}">
        <p14:creationId xmlns:p14="http://schemas.microsoft.com/office/powerpoint/2010/main" val="2159945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70410C-668D-4911-B075-FCE6BA9B2B2A}"/>
              </a:ext>
            </a:extLst>
          </p:cNvPr>
          <p:cNvSpPr>
            <a:spLocks noGrp="1"/>
          </p:cNvSpPr>
          <p:nvPr>
            <p:ph type="title"/>
          </p:nvPr>
        </p:nvSpPr>
        <p:spPr>
          <a:xfrm>
            <a:off x="2530048" y="2747962"/>
            <a:ext cx="7131903" cy="1362075"/>
          </a:xfrm>
        </p:spPr>
        <p:txBody>
          <a:bodyPr/>
          <a:lstStyle/>
          <a:p>
            <a:pPr algn="ctr"/>
            <a:r>
              <a:rPr lang="en-GB" dirty="0"/>
              <a:t>Learning Activity</a:t>
            </a:r>
            <a:br>
              <a:rPr lang="en-GB" dirty="0"/>
            </a:br>
            <a:r>
              <a:rPr lang="en-GB" dirty="0"/>
              <a:t>Common technical problems</a:t>
            </a:r>
          </a:p>
        </p:txBody>
      </p:sp>
    </p:spTree>
    <p:custDataLst>
      <p:tags r:id="rId1"/>
    </p:custDataLst>
    <p:extLst>
      <p:ext uri="{BB962C8B-B14F-4D97-AF65-F5344CB8AC3E}">
        <p14:creationId xmlns:p14="http://schemas.microsoft.com/office/powerpoint/2010/main" val="2514871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5C40-C2B9-40DF-B72B-91124CF9C9C8}"/>
              </a:ext>
            </a:extLst>
          </p:cNvPr>
          <p:cNvSpPr>
            <a:spLocks noGrp="1"/>
          </p:cNvSpPr>
          <p:nvPr>
            <p:ph type="title"/>
          </p:nvPr>
        </p:nvSpPr>
        <p:spPr/>
        <p:txBody>
          <a:bodyPr/>
          <a:lstStyle/>
          <a:p>
            <a:r>
              <a:rPr lang="en-GB" dirty="0"/>
              <a:t>Solving technical problems - Examples </a:t>
            </a:r>
          </a:p>
        </p:txBody>
      </p:sp>
      <p:sp>
        <p:nvSpPr>
          <p:cNvPr id="3" name="Content Placeholder 2">
            <a:extLst>
              <a:ext uri="{FF2B5EF4-FFF2-40B4-BE49-F238E27FC236}">
                <a16:creationId xmlns:a16="http://schemas.microsoft.com/office/drawing/2014/main" id="{FA31D366-74D2-46B2-AAE8-2097F9184528}"/>
              </a:ext>
            </a:extLst>
          </p:cNvPr>
          <p:cNvSpPr>
            <a:spLocks noGrp="1"/>
          </p:cNvSpPr>
          <p:nvPr>
            <p:ph idx="1"/>
          </p:nvPr>
        </p:nvSpPr>
        <p:spPr>
          <a:xfrm>
            <a:off x="335360" y="1196753"/>
            <a:ext cx="11233248" cy="4680519"/>
          </a:xfrm>
        </p:spPr>
        <p:txBody>
          <a:bodyPr>
            <a:normAutofit/>
          </a:bodyPr>
          <a:lstStyle/>
          <a:p>
            <a:pPr marL="0" indent="0">
              <a:buNone/>
            </a:pPr>
            <a:r>
              <a:rPr lang="en-GB" b="1" dirty="0"/>
              <a:t>Unable to locate a saved document</a:t>
            </a:r>
          </a:p>
          <a:p>
            <a:pPr lvl="1"/>
            <a:r>
              <a:rPr lang="en-GB" sz="2000" dirty="0"/>
              <a:t>Use the document search function OR</a:t>
            </a:r>
          </a:p>
          <a:p>
            <a:pPr lvl="1"/>
            <a:r>
              <a:rPr lang="en-GB" sz="2000" dirty="0"/>
              <a:t>Open up the application, e.g. Word, and check recent documents</a:t>
            </a:r>
          </a:p>
          <a:p>
            <a:pPr marL="0" indent="0">
              <a:buNone/>
            </a:pPr>
            <a:r>
              <a:rPr lang="en-GB" b="1" dirty="0"/>
              <a:t>Unable to log in</a:t>
            </a:r>
          </a:p>
          <a:p>
            <a:pPr lvl="1"/>
            <a:r>
              <a:rPr lang="en-GB" sz="2000" dirty="0"/>
              <a:t>Double check your password</a:t>
            </a:r>
          </a:p>
          <a:p>
            <a:pPr lvl="1"/>
            <a:r>
              <a:rPr lang="en-GB" sz="2000" dirty="0"/>
              <a:t>If your password has expired, or you are locked out, contact IT support</a:t>
            </a:r>
          </a:p>
          <a:p>
            <a:pPr marL="0" indent="0">
              <a:buNone/>
            </a:pPr>
            <a:r>
              <a:rPr lang="en-GB" b="1" dirty="0"/>
              <a:t>Computer is running slow</a:t>
            </a:r>
          </a:p>
          <a:p>
            <a:pPr lvl="1"/>
            <a:r>
              <a:rPr lang="en-GB" sz="2000" dirty="0"/>
              <a:t>Shut down any open programmes that you are not using</a:t>
            </a:r>
          </a:p>
          <a:p>
            <a:pPr marL="0" indent="0">
              <a:buNone/>
            </a:pPr>
            <a:r>
              <a:rPr lang="en-GB" b="1" dirty="0"/>
              <a:t>Unable to print</a:t>
            </a:r>
          </a:p>
          <a:p>
            <a:pPr lvl="1"/>
            <a:r>
              <a:rPr lang="en-GB" sz="2000" dirty="0"/>
              <a:t>Check the printer is turned on, has paper, ink/toner and check the print trays</a:t>
            </a:r>
          </a:p>
          <a:p>
            <a:pPr lvl="1"/>
            <a:r>
              <a:rPr lang="en-GB" sz="2000" dirty="0"/>
              <a:t>If there is no obvious issue, there may be a connection issue, so contact IT support</a:t>
            </a:r>
          </a:p>
        </p:txBody>
      </p:sp>
    </p:spTree>
    <p:custDataLst>
      <p:tags r:id="rId1"/>
    </p:custDataLst>
    <p:extLst>
      <p:ext uri="{BB962C8B-B14F-4D97-AF65-F5344CB8AC3E}">
        <p14:creationId xmlns:p14="http://schemas.microsoft.com/office/powerpoint/2010/main" val="2777000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5C40-C2B9-40DF-B72B-91124CF9C9C8}"/>
              </a:ext>
            </a:extLst>
          </p:cNvPr>
          <p:cNvSpPr>
            <a:spLocks noGrp="1"/>
          </p:cNvSpPr>
          <p:nvPr>
            <p:ph type="title"/>
          </p:nvPr>
        </p:nvSpPr>
        <p:spPr/>
        <p:txBody>
          <a:bodyPr/>
          <a:lstStyle/>
          <a:p>
            <a:r>
              <a:rPr lang="en-GB" dirty="0"/>
              <a:t>Solving technical problems - Examples </a:t>
            </a:r>
          </a:p>
        </p:txBody>
      </p:sp>
      <p:sp>
        <p:nvSpPr>
          <p:cNvPr id="6" name="Content Placeholder 5">
            <a:extLst>
              <a:ext uri="{FF2B5EF4-FFF2-40B4-BE49-F238E27FC236}">
                <a16:creationId xmlns:a16="http://schemas.microsoft.com/office/drawing/2014/main" id="{19444AAC-E4DB-4F12-A04E-DBB10A2FEDA3}"/>
              </a:ext>
            </a:extLst>
          </p:cNvPr>
          <p:cNvSpPr>
            <a:spLocks noGrp="1"/>
          </p:cNvSpPr>
          <p:nvPr>
            <p:ph idx="1"/>
          </p:nvPr>
        </p:nvSpPr>
        <p:spPr/>
        <p:txBody>
          <a:bodyPr>
            <a:normAutofit/>
          </a:bodyPr>
          <a:lstStyle/>
          <a:p>
            <a:pPr marL="0" indent="0">
              <a:buNone/>
            </a:pPr>
            <a:r>
              <a:rPr lang="en-GB" b="1" dirty="0"/>
              <a:t>Internet is really slow</a:t>
            </a:r>
          </a:p>
          <a:p>
            <a:pPr lvl="1"/>
            <a:r>
              <a:rPr lang="en-GB" sz="2000" dirty="0"/>
              <a:t>If you have connected wirelessly, consider moving location to be closer to the router</a:t>
            </a:r>
          </a:p>
          <a:p>
            <a:pPr marL="0" indent="0">
              <a:buNone/>
            </a:pPr>
            <a:r>
              <a:rPr lang="en-GB" b="1" dirty="0"/>
              <a:t>System outage</a:t>
            </a:r>
          </a:p>
          <a:p>
            <a:pPr lvl="1"/>
            <a:r>
              <a:rPr lang="en-GB" sz="2000" dirty="0"/>
              <a:t>Report to IT support</a:t>
            </a:r>
          </a:p>
          <a:p>
            <a:pPr marL="0" indent="0">
              <a:buNone/>
            </a:pPr>
            <a:r>
              <a:rPr lang="en-GB" b="1" dirty="0"/>
              <a:t>Deleted some important files</a:t>
            </a:r>
          </a:p>
          <a:p>
            <a:pPr lvl="1"/>
            <a:r>
              <a:rPr lang="en-GB" sz="2000" dirty="0"/>
              <a:t>Check your recycle bin</a:t>
            </a:r>
          </a:p>
          <a:p>
            <a:pPr marL="0" indent="0">
              <a:buNone/>
            </a:pPr>
            <a:r>
              <a:rPr lang="en-GB" b="1" dirty="0"/>
              <a:t>Computer not recognising USB</a:t>
            </a:r>
          </a:p>
          <a:p>
            <a:pPr lvl="1"/>
            <a:r>
              <a:rPr lang="en-GB" sz="2000" dirty="0"/>
              <a:t>Check whether the device works in a different port on the machine</a:t>
            </a:r>
          </a:p>
          <a:p>
            <a:pPr lvl="1"/>
            <a:r>
              <a:rPr lang="en-GB" sz="2000" dirty="0"/>
              <a:t>Check whether any other devices are recognised in that port</a:t>
            </a:r>
          </a:p>
          <a:p>
            <a:pPr lvl="1"/>
            <a:r>
              <a:rPr lang="en-GB" sz="2000" dirty="0"/>
              <a:t>Check if the device works on another user’s machine</a:t>
            </a:r>
          </a:p>
          <a:p>
            <a:pPr lvl="1"/>
            <a:r>
              <a:rPr lang="en-GB" sz="2000" dirty="0"/>
              <a:t>If no luck, check with IT support</a:t>
            </a:r>
          </a:p>
          <a:p>
            <a:endParaRPr lang="en-GB" dirty="0"/>
          </a:p>
        </p:txBody>
      </p:sp>
    </p:spTree>
    <p:custDataLst>
      <p:tags r:id="rId1"/>
    </p:custDataLst>
    <p:extLst>
      <p:ext uri="{BB962C8B-B14F-4D97-AF65-F5344CB8AC3E}">
        <p14:creationId xmlns:p14="http://schemas.microsoft.com/office/powerpoint/2010/main" val="232934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00BEB-D685-449B-96D5-A5A81A0CCBEA}"/>
              </a:ext>
            </a:extLst>
          </p:cNvPr>
          <p:cNvSpPr>
            <a:spLocks noGrp="1"/>
          </p:cNvSpPr>
          <p:nvPr>
            <p:ph type="title"/>
          </p:nvPr>
        </p:nvSpPr>
        <p:spPr/>
        <p:txBody>
          <a:bodyPr/>
          <a:lstStyle/>
          <a:p>
            <a:pPr algn="ctr"/>
            <a:r>
              <a:rPr lang="en-GB" sz="2800" dirty="0"/>
              <a:t>Assessment Task 5 (4.1, 4.2, 5.1, 5.2)</a:t>
            </a:r>
            <a:br>
              <a:rPr lang="en-GB" sz="2800" dirty="0"/>
            </a:br>
            <a:r>
              <a:rPr lang="en-GB" sz="2800" dirty="0"/>
              <a:t>Report</a:t>
            </a:r>
          </a:p>
        </p:txBody>
      </p:sp>
    </p:spTree>
    <p:custDataLst>
      <p:tags r:id="rId1"/>
    </p:custDataLst>
    <p:extLst>
      <p:ext uri="{BB962C8B-B14F-4D97-AF65-F5344CB8AC3E}">
        <p14:creationId xmlns:p14="http://schemas.microsoft.com/office/powerpoint/2010/main" val="2458205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Aims</a:t>
            </a:r>
          </a:p>
        </p:txBody>
      </p:sp>
      <p:sp>
        <p:nvSpPr>
          <p:cNvPr id="3" name="Content Placeholder 2"/>
          <p:cNvSpPr>
            <a:spLocks noGrp="1"/>
          </p:cNvSpPr>
          <p:nvPr>
            <p:ph idx="1"/>
          </p:nvPr>
        </p:nvSpPr>
        <p:spPr/>
        <p:txBody>
          <a:bodyPr/>
          <a:lstStyle/>
          <a:p>
            <a:r>
              <a:rPr lang="en-GB" dirty="0"/>
              <a:t>Be able to use digital skills to handle work-related information.</a:t>
            </a:r>
          </a:p>
          <a:p>
            <a:r>
              <a:rPr lang="en-GB" dirty="0"/>
              <a:t>Be able to create and edit digital content for work-related purposes.</a:t>
            </a:r>
          </a:p>
          <a:p>
            <a:r>
              <a:rPr lang="en-GB" dirty="0"/>
              <a:t>Be able to use digital skills to communicate in a work context.</a:t>
            </a:r>
          </a:p>
          <a:p>
            <a:r>
              <a:rPr lang="en-GB" dirty="0"/>
              <a:t>Be able to work online and use digital devices safely and responsibly in a work context.</a:t>
            </a:r>
          </a:p>
          <a:p>
            <a:r>
              <a:rPr lang="en-GB" dirty="0"/>
              <a:t>Be able to identify and solve technical problems.</a:t>
            </a:r>
          </a:p>
          <a:p>
            <a:endParaRPr lang="en-GB" dirty="0"/>
          </a:p>
          <a:p>
            <a:endParaRPr lang="en-GB" dirty="0"/>
          </a:p>
        </p:txBody>
      </p:sp>
    </p:spTree>
    <p:custDataLst>
      <p:tags r:id="rId1"/>
    </p:custDataLst>
    <p:extLst>
      <p:ext uri="{BB962C8B-B14F-4D97-AF65-F5344CB8AC3E}">
        <p14:creationId xmlns:p14="http://schemas.microsoft.com/office/powerpoint/2010/main" val="59721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CB842-583F-47A7-84F7-95D49BBA3BF2}"/>
              </a:ext>
            </a:extLst>
          </p:cNvPr>
          <p:cNvSpPr>
            <a:spLocks noGrp="1"/>
          </p:cNvSpPr>
          <p:nvPr>
            <p:ph type="title"/>
          </p:nvPr>
        </p:nvSpPr>
        <p:spPr/>
        <p:txBody>
          <a:bodyPr/>
          <a:lstStyle/>
          <a:p>
            <a:r>
              <a:rPr lang="en-GB" dirty="0"/>
              <a:t>Online information</a:t>
            </a:r>
          </a:p>
        </p:txBody>
      </p:sp>
      <p:sp>
        <p:nvSpPr>
          <p:cNvPr id="5" name="Text Placeholder 4">
            <a:extLst>
              <a:ext uri="{FF2B5EF4-FFF2-40B4-BE49-F238E27FC236}">
                <a16:creationId xmlns:a16="http://schemas.microsoft.com/office/drawing/2014/main" id="{471915BB-0730-4D40-A1C7-B2B7109FB129}"/>
              </a:ext>
            </a:extLst>
          </p:cNvPr>
          <p:cNvSpPr>
            <a:spLocks noGrp="1"/>
          </p:cNvSpPr>
          <p:nvPr>
            <p:ph idx="1"/>
          </p:nvPr>
        </p:nvSpPr>
        <p:spPr/>
        <p:txBody>
          <a:bodyPr>
            <a:noAutofit/>
          </a:bodyPr>
          <a:lstStyle/>
          <a:p>
            <a:pPr marL="0" indent="0">
              <a:buNone/>
            </a:pPr>
            <a:r>
              <a:rPr lang="en-GB" dirty="0"/>
              <a:t>Trusting online sources</a:t>
            </a:r>
          </a:p>
          <a:p>
            <a:r>
              <a:rPr lang="en-GB" dirty="0"/>
              <a:t>Online information is now one of our go to methods of finding information. People still trust traditional sources of news more. This is changing as more people turn to digital sources for a true reflection of the news.</a:t>
            </a:r>
          </a:p>
          <a:p>
            <a:r>
              <a:rPr lang="en-GB" dirty="0"/>
              <a:t>Currency of information – how up to date is the information?</a:t>
            </a:r>
          </a:p>
          <a:p>
            <a:endParaRPr lang="en-GB" dirty="0"/>
          </a:p>
          <a:p>
            <a:pPr marL="0" indent="0">
              <a:buNone/>
            </a:pPr>
            <a:r>
              <a:rPr lang="en-GB" dirty="0"/>
              <a:t>Whenever you search for information, it is imperative that you know the source can be trusted. You need to think about: </a:t>
            </a:r>
          </a:p>
          <a:p>
            <a:pPr marL="285750" indent="-285750">
              <a:buFont typeface="Arial" panose="020B0604020202020204" pitchFamily="34" charset="0"/>
              <a:buChar char="•"/>
            </a:pPr>
            <a:r>
              <a:rPr lang="en-GB" dirty="0"/>
              <a:t>Can you confirm the credentials of the author?</a:t>
            </a:r>
          </a:p>
          <a:p>
            <a:pPr marL="285750" indent="-285750">
              <a:buFont typeface="Arial" panose="020B0604020202020204" pitchFamily="34" charset="0"/>
              <a:buChar char="•"/>
            </a:pPr>
            <a:r>
              <a:rPr lang="en-GB" dirty="0"/>
              <a:t>When was the information published or posted?</a:t>
            </a:r>
          </a:p>
          <a:p>
            <a:pPr marL="285750" indent="-285750">
              <a:buFont typeface="Arial" panose="020B0604020202020204" pitchFamily="34" charset="0"/>
              <a:buChar char="•"/>
            </a:pPr>
            <a:r>
              <a:rPr lang="en-GB" dirty="0"/>
              <a:t>Has the information been revised or updated?</a:t>
            </a:r>
          </a:p>
          <a:p>
            <a:pPr marL="285750" indent="-285750">
              <a:buFont typeface="Arial" panose="020B0604020202020204" pitchFamily="34" charset="0"/>
              <a:buChar char="•"/>
            </a:pPr>
            <a:r>
              <a:rPr lang="en-GB" dirty="0"/>
              <a:t>Does your topic require current information, or will older sources work as well?</a:t>
            </a:r>
          </a:p>
          <a:p>
            <a:pPr marL="285750" indent="-285750">
              <a:buFont typeface="Arial" panose="020B0604020202020204" pitchFamily="34" charset="0"/>
              <a:buChar char="•"/>
            </a:pPr>
            <a:r>
              <a:rPr lang="en-GB" dirty="0"/>
              <a:t>Does the information stated make sense?</a:t>
            </a:r>
          </a:p>
          <a:p>
            <a:endParaRPr lang="en-GB" dirty="0"/>
          </a:p>
        </p:txBody>
      </p:sp>
    </p:spTree>
    <p:custDataLst>
      <p:tags r:id="rId1"/>
    </p:custDataLst>
    <p:extLst>
      <p:ext uri="{BB962C8B-B14F-4D97-AF65-F5344CB8AC3E}">
        <p14:creationId xmlns:p14="http://schemas.microsoft.com/office/powerpoint/2010/main" val="50102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6ECA63-109F-4681-91EB-2B737EBFED5F}"/>
              </a:ext>
            </a:extLst>
          </p:cNvPr>
          <p:cNvSpPr>
            <a:spLocks noGrp="1"/>
          </p:cNvSpPr>
          <p:nvPr>
            <p:ph type="title"/>
          </p:nvPr>
        </p:nvSpPr>
        <p:spPr/>
        <p:txBody>
          <a:bodyPr/>
          <a:lstStyle/>
          <a:p>
            <a:r>
              <a:rPr lang="en-GB" dirty="0"/>
              <a:t>Trusted sources</a:t>
            </a:r>
          </a:p>
        </p:txBody>
      </p:sp>
      <p:pic>
        <p:nvPicPr>
          <p:cNvPr id="7" name="Content Placeholder 5">
            <a:extLst>
              <a:ext uri="{FF2B5EF4-FFF2-40B4-BE49-F238E27FC236}">
                <a16:creationId xmlns:a16="http://schemas.microsoft.com/office/drawing/2014/main" id="{3B93E7BE-BB4D-4696-B11F-D7A8FF1D010A}"/>
              </a:ext>
            </a:extLst>
          </p:cNvPr>
          <p:cNvPicPr>
            <a:picLocks noGrp="1" noChangeAspect="1"/>
          </p:cNvPicPr>
          <p:nvPr>
            <p:ph idx="1"/>
          </p:nvPr>
        </p:nvPicPr>
        <p:blipFill>
          <a:blip r:embed="rId4"/>
          <a:stretch>
            <a:fillRect/>
          </a:stretch>
        </p:blipFill>
        <p:spPr>
          <a:xfrm>
            <a:off x="2567608" y="1008724"/>
            <a:ext cx="7056784" cy="4840552"/>
          </a:xfrm>
        </p:spPr>
      </p:pic>
    </p:spTree>
    <p:custDataLst>
      <p:tags r:id="rId1"/>
    </p:custDataLst>
    <p:extLst>
      <p:ext uri="{BB962C8B-B14F-4D97-AF65-F5344CB8AC3E}">
        <p14:creationId xmlns:p14="http://schemas.microsoft.com/office/powerpoint/2010/main" val="246711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40FF-A6F9-4EF6-92C6-5C59C920ACE2}"/>
              </a:ext>
            </a:extLst>
          </p:cNvPr>
          <p:cNvSpPr>
            <a:spLocks noGrp="1"/>
          </p:cNvSpPr>
          <p:nvPr>
            <p:ph type="title"/>
          </p:nvPr>
        </p:nvSpPr>
        <p:spPr/>
        <p:txBody>
          <a:bodyPr anchor="ctr">
            <a:normAutofit/>
          </a:bodyPr>
          <a:lstStyle/>
          <a:p>
            <a:r>
              <a:rPr lang="en-GB" dirty="0"/>
              <a:t>The reliability of online information</a:t>
            </a:r>
          </a:p>
        </p:txBody>
      </p:sp>
      <p:sp>
        <p:nvSpPr>
          <p:cNvPr id="3" name="Content Placeholder 2">
            <a:extLst>
              <a:ext uri="{FF2B5EF4-FFF2-40B4-BE49-F238E27FC236}">
                <a16:creationId xmlns:a16="http://schemas.microsoft.com/office/drawing/2014/main" id="{A82061B2-2EEF-48A1-8739-FA7CA889014B}"/>
              </a:ext>
            </a:extLst>
          </p:cNvPr>
          <p:cNvSpPr>
            <a:spLocks noGrp="1"/>
          </p:cNvSpPr>
          <p:nvPr>
            <p:ph idx="1"/>
          </p:nvPr>
        </p:nvSpPr>
        <p:spPr>
          <a:xfrm>
            <a:off x="335360" y="1196753"/>
            <a:ext cx="7455080" cy="4608512"/>
          </a:xfrm>
        </p:spPr>
        <p:txBody>
          <a:bodyPr>
            <a:normAutofit/>
          </a:bodyPr>
          <a:lstStyle/>
          <a:p>
            <a:pPr marL="0" indent="0">
              <a:buNone/>
            </a:pPr>
            <a:r>
              <a:rPr lang="en-GB" dirty="0"/>
              <a:t>If you are search for important information for a work project you need to ensure that you ask:</a:t>
            </a:r>
          </a:p>
          <a:p>
            <a:pPr marL="0" indent="0">
              <a:buNone/>
            </a:pPr>
            <a:endParaRPr lang="en-GB" dirty="0"/>
          </a:p>
          <a:p>
            <a:r>
              <a:rPr lang="en-GB" dirty="0"/>
              <a:t>Where has the information has come from?</a:t>
            </a:r>
          </a:p>
          <a:p>
            <a:r>
              <a:rPr lang="en-GB" dirty="0"/>
              <a:t>Is the information supported by evidence?</a:t>
            </a:r>
          </a:p>
          <a:p>
            <a:r>
              <a:rPr lang="en-GB" dirty="0"/>
              <a:t>Can you verify the information with another source?</a:t>
            </a:r>
          </a:p>
          <a:p>
            <a:r>
              <a:rPr lang="en-GB" dirty="0"/>
              <a:t>Does the language or tone seem unbiased or free of emotion?</a:t>
            </a:r>
          </a:p>
          <a:p>
            <a:r>
              <a:rPr lang="en-GB" dirty="0"/>
              <a:t>Are there spelling, grammatical or typographical errors?</a:t>
            </a:r>
          </a:p>
          <a:p>
            <a:r>
              <a:rPr lang="en-GB" dirty="0"/>
              <a:t>Is the information fact, opinion or propaganda?</a:t>
            </a:r>
          </a:p>
          <a:p>
            <a:r>
              <a:rPr lang="en-GB" dirty="0"/>
              <a:t>Is the author qualified to write on this topic?</a:t>
            </a:r>
          </a:p>
        </p:txBody>
      </p:sp>
      <p:pic>
        <p:nvPicPr>
          <p:cNvPr id="6" name="Picture 5" descr="A picture containing text, display&#10;&#10;Description automatically generated">
            <a:extLst>
              <a:ext uri="{FF2B5EF4-FFF2-40B4-BE49-F238E27FC236}">
                <a16:creationId xmlns:a16="http://schemas.microsoft.com/office/drawing/2014/main" id="{55427B10-DC9C-4128-9BE3-1FD7B37F2A8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0904" b="1"/>
          <a:stretch/>
        </p:blipFill>
        <p:spPr>
          <a:xfrm>
            <a:off x="8528338" y="2171988"/>
            <a:ext cx="3047514" cy="2514023"/>
          </a:xfrm>
          <a:prstGeom prst="rect">
            <a:avLst/>
          </a:prstGeom>
          <a:noFill/>
        </p:spPr>
      </p:pic>
    </p:spTree>
    <p:custDataLst>
      <p:tags r:id="rId1"/>
    </p:custDataLst>
    <p:extLst>
      <p:ext uri="{BB962C8B-B14F-4D97-AF65-F5344CB8AC3E}">
        <p14:creationId xmlns:p14="http://schemas.microsoft.com/office/powerpoint/2010/main" val="3543446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9C4oFxzp"/>
  <p:tag name="ARTICULATE_PROJECT_OPEN" val="0"/>
  <p:tag name="ARTICULATE_SLIDE_COUNT" val="6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teway Qualification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ateway Qualification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4801</Words>
  <Application>Microsoft Office PowerPoint</Application>
  <PresentationFormat>Widescreen</PresentationFormat>
  <Paragraphs>553</Paragraphs>
  <Slides>64</Slides>
  <Notes>60</Notes>
  <HiddenSlides>0</HiddenSlides>
  <MMClips>6</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64</vt:i4>
      </vt:variant>
    </vt:vector>
  </HeadingPairs>
  <TitlesOfParts>
    <vt:vector size="71" baseType="lpstr">
      <vt:lpstr>Arial</vt:lpstr>
      <vt:lpstr>Calibri</vt:lpstr>
      <vt:lpstr>Roboto</vt:lpstr>
      <vt:lpstr>Office Theme</vt:lpstr>
      <vt:lpstr>1_Office Theme</vt:lpstr>
      <vt:lpstr>Gateway Qualifications PowerPoint Template</vt:lpstr>
      <vt:lpstr>1_Gateway Qualifications PowerPoint Template</vt:lpstr>
      <vt:lpstr>Digital Skills for Work Level 2 K/617/4156</vt:lpstr>
      <vt:lpstr>Aims</vt:lpstr>
      <vt:lpstr>During the session you will see these slides –  these are discussions</vt:lpstr>
      <vt:lpstr>These slides tell you that you will be doing a learning activity</vt:lpstr>
      <vt:lpstr>These slides tell you that this is an assessment task for the qualification</vt:lpstr>
      <vt:lpstr> What should we consider when  searching  for information online?</vt:lpstr>
      <vt:lpstr>Online information</vt:lpstr>
      <vt:lpstr>Trusted sources</vt:lpstr>
      <vt:lpstr>The reliability of online information</vt:lpstr>
      <vt:lpstr>Fake news</vt:lpstr>
      <vt:lpstr>The relevancy of online information</vt:lpstr>
      <vt:lpstr>Searching for information </vt:lpstr>
      <vt:lpstr>How searching works</vt:lpstr>
      <vt:lpstr>Learning Activity Using key words to search</vt:lpstr>
      <vt:lpstr>Have a go…</vt:lpstr>
      <vt:lpstr>Assessment Task 1 (1.1) Finding Work Related Information</vt:lpstr>
      <vt:lpstr> How do we organise our digital files and folders?</vt:lpstr>
      <vt:lpstr>Workplace digital storage systems</vt:lpstr>
      <vt:lpstr>Learning Activity Research types of storage</vt:lpstr>
      <vt:lpstr>Storing information - Folders and files</vt:lpstr>
      <vt:lpstr>Organising folders and files</vt:lpstr>
      <vt:lpstr>Naming conventions</vt:lpstr>
      <vt:lpstr>Folder and file management - examples</vt:lpstr>
      <vt:lpstr>Organising folders and files</vt:lpstr>
      <vt:lpstr> What are the benefits of organising  folders and files in the workplace?</vt:lpstr>
      <vt:lpstr>Organising folders and files – the benefits</vt:lpstr>
      <vt:lpstr>Learning Activity Setting up folders</vt:lpstr>
      <vt:lpstr>Assessment Task 2 (1.2) Folders</vt:lpstr>
      <vt:lpstr>What software applications can be used in the workplace?</vt:lpstr>
      <vt:lpstr>Creating digital content for work purposes</vt:lpstr>
      <vt:lpstr>Learning Activity Using software applications to create  digital content in the workplace</vt:lpstr>
      <vt:lpstr>Learning Activity Creating and Editing Digital Content for Work Purposes</vt:lpstr>
      <vt:lpstr>Assessment Task 3 (1.1, 1.2, 2.1, 2.2, 2.3, 2.4) Company Presentation</vt:lpstr>
      <vt:lpstr>How can we communicate digitally in the workplace?</vt:lpstr>
      <vt:lpstr>Methods of online communication</vt:lpstr>
      <vt:lpstr>What might influence our choice of  digital communication in the workplace?</vt:lpstr>
      <vt:lpstr>Online communication – factors to consider</vt:lpstr>
      <vt:lpstr>Communication conventions</vt:lpstr>
      <vt:lpstr>Assessment Task 4 (3.1, 3.2) Role play project</vt:lpstr>
      <vt:lpstr>What are the risks and threats to an  organisation when working online?</vt:lpstr>
      <vt:lpstr>Working digitally – workplace risks and threats</vt:lpstr>
      <vt:lpstr>Phishing and Scams</vt:lpstr>
      <vt:lpstr>Cookies – beneficial or a threat?</vt:lpstr>
      <vt:lpstr>Cookies – beneficial or a threat</vt:lpstr>
      <vt:lpstr>Dangers to your computer </vt:lpstr>
      <vt:lpstr>Staying safe online</vt:lpstr>
      <vt:lpstr>Learning Activity Overcoming risks and threats to computers</vt:lpstr>
      <vt:lpstr>Ways to reduce risks</vt:lpstr>
      <vt:lpstr>Learning Activity Organisational Policy</vt:lpstr>
      <vt:lpstr>Working comfortably</vt:lpstr>
      <vt:lpstr>How do you ensure that your work station  is comfortable and well set up? Why is this important?</vt:lpstr>
      <vt:lpstr>Working comfortably </vt:lpstr>
      <vt:lpstr>Working comfortably</vt:lpstr>
      <vt:lpstr>Quiz 1</vt:lpstr>
      <vt:lpstr>Quiz 1</vt:lpstr>
      <vt:lpstr>Quiz 1</vt:lpstr>
      <vt:lpstr>Quiz 1</vt:lpstr>
      <vt:lpstr>What are the common technical problems  you may come across in the workplace?</vt:lpstr>
      <vt:lpstr>Common technical problems</vt:lpstr>
      <vt:lpstr>Learning Activity Common technical problems</vt:lpstr>
      <vt:lpstr>Solving technical problems - Examples </vt:lpstr>
      <vt:lpstr>Solving technical problems - Examples </vt:lpstr>
      <vt:lpstr>Assessment Task 5 (4.1, 4.2, 5.1, 5.2) Report</vt:lpstr>
      <vt:lpstr>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S;c;fnw’ci</dc:title>
  <dc:creator>Stephen Mooney</dc:creator>
  <cp:lastModifiedBy>Dawn Hill</cp:lastModifiedBy>
  <cp:revision>91</cp:revision>
  <dcterms:created xsi:type="dcterms:W3CDTF">2014-04-22T12:49:18Z</dcterms:created>
  <dcterms:modified xsi:type="dcterms:W3CDTF">2021-05-27T14:33:22Z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8B6E8BDE-F3FF-47F4-AB42-54645401A274</vt:lpwstr>
  </property>
  <property fmtid="{D5CDD505-2E9C-101B-9397-08002B2CF9AE}" pid="3" name="ArticulatePath">
    <vt:lpwstr>Gateway Qualifications powerpoint template[295785]</vt:lpwstr>
  </property>
</Properties>
</file>